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66" r:id="rId2"/>
    <p:sldId id="309" r:id="rId3"/>
    <p:sldId id="307" r:id="rId4"/>
    <p:sldId id="267" r:id="rId5"/>
    <p:sldId id="292" r:id="rId6"/>
    <p:sldId id="304" r:id="rId7"/>
    <p:sldId id="257" r:id="rId8"/>
    <p:sldId id="258" r:id="rId9"/>
    <p:sldId id="259" r:id="rId10"/>
    <p:sldId id="260" r:id="rId11"/>
    <p:sldId id="261" r:id="rId12"/>
    <p:sldId id="293" r:id="rId13"/>
    <p:sldId id="262" r:id="rId14"/>
    <p:sldId id="270" r:id="rId15"/>
    <p:sldId id="271" r:id="rId16"/>
    <p:sldId id="286" r:id="rId17"/>
    <p:sldId id="273" r:id="rId18"/>
    <p:sldId id="343" r:id="rId19"/>
    <p:sldId id="291" r:id="rId20"/>
    <p:sldId id="274" r:id="rId21"/>
    <p:sldId id="275" r:id="rId22"/>
    <p:sldId id="325" r:id="rId23"/>
    <p:sldId id="276" r:id="rId24"/>
    <p:sldId id="277" r:id="rId25"/>
    <p:sldId id="341" r:id="rId26"/>
    <p:sldId id="278" r:id="rId27"/>
    <p:sldId id="326" r:id="rId28"/>
    <p:sldId id="327" r:id="rId29"/>
    <p:sldId id="297" r:id="rId30"/>
    <p:sldId id="280" r:id="rId31"/>
    <p:sldId id="329" r:id="rId32"/>
    <p:sldId id="282" r:id="rId33"/>
    <p:sldId id="337" r:id="rId34"/>
    <p:sldId id="344" r:id="rId35"/>
    <p:sldId id="284" r:id="rId36"/>
    <p:sldId id="330" r:id="rId37"/>
    <p:sldId id="340" r:id="rId38"/>
    <p:sldId id="312" r:id="rId39"/>
    <p:sldId id="311" r:id="rId40"/>
    <p:sldId id="315" r:id="rId41"/>
    <p:sldId id="335" r:id="rId42"/>
    <p:sldId id="324" r:id="rId43"/>
    <p:sldId id="332" r:id="rId44"/>
    <p:sldId id="333" r:id="rId45"/>
    <p:sldId id="331" r:id="rId46"/>
    <p:sldId id="336" r:id="rId47"/>
    <p:sldId id="338" r:id="rId48"/>
    <p:sldId id="298" r:id="rId49"/>
    <p:sldId id="299" r:id="rId50"/>
    <p:sldId id="313" r:id="rId51"/>
    <p:sldId id="323" r:id="rId52"/>
    <p:sldId id="334" r:id="rId53"/>
    <p:sldId id="288" r:id="rId54"/>
    <p:sldId id="287" r:id="rId55"/>
    <p:sldId id="289" r:id="rId56"/>
    <p:sldId id="318" r:id="rId57"/>
    <p:sldId id="316" r:id="rId58"/>
    <p:sldId id="319" r:id="rId59"/>
    <p:sldId id="320" r:id="rId60"/>
    <p:sldId id="290" r:id="rId61"/>
    <p:sldId id="295" r:id="rId62"/>
    <p:sldId id="296" r:id="rId63"/>
    <p:sldId id="322" r:id="rId64"/>
    <p:sldId id="321" r:id="rId65"/>
    <p:sldId id="285" r:id="rId66"/>
  </p:sldIdLst>
  <p:sldSz cx="12192000" cy="6858000"/>
  <p:notesSz cx="9296400" cy="7010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E89754F-9F45-4E08-8C54-8E131789FF8E}">
          <p14:sldIdLst>
            <p14:sldId id="266"/>
            <p14:sldId id="309"/>
            <p14:sldId id="307"/>
            <p14:sldId id="267"/>
            <p14:sldId id="292"/>
            <p14:sldId id="304"/>
            <p14:sldId id="257"/>
            <p14:sldId id="258"/>
            <p14:sldId id="259"/>
            <p14:sldId id="260"/>
            <p14:sldId id="261"/>
            <p14:sldId id="293"/>
            <p14:sldId id="262"/>
            <p14:sldId id="270"/>
            <p14:sldId id="271"/>
            <p14:sldId id="286"/>
            <p14:sldId id="273"/>
            <p14:sldId id="343"/>
            <p14:sldId id="291"/>
            <p14:sldId id="274"/>
            <p14:sldId id="275"/>
            <p14:sldId id="325"/>
            <p14:sldId id="276"/>
            <p14:sldId id="277"/>
            <p14:sldId id="341"/>
            <p14:sldId id="278"/>
            <p14:sldId id="326"/>
            <p14:sldId id="327"/>
            <p14:sldId id="297"/>
            <p14:sldId id="280"/>
            <p14:sldId id="329"/>
            <p14:sldId id="282"/>
            <p14:sldId id="337"/>
            <p14:sldId id="344"/>
            <p14:sldId id="284"/>
            <p14:sldId id="330"/>
            <p14:sldId id="340"/>
            <p14:sldId id="312"/>
            <p14:sldId id="311"/>
            <p14:sldId id="315"/>
            <p14:sldId id="335"/>
            <p14:sldId id="324"/>
            <p14:sldId id="332"/>
            <p14:sldId id="333"/>
            <p14:sldId id="331"/>
            <p14:sldId id="336"/>
            <p14:sldId id="338"/>
            <p14:sldId id="298"/>
            <p14:sldId id="299"/>
            <p14:sldId id="313"/>
            <p14:sldId id="323"/>
            <p14:sldId id="334"/>
            <p14:sldId id="288"/>
            <p14:sldId id="287"/>
            <p14:sldId id="289"/>
            <p14:sldId id="318"/>
            <p14:sldId id="316"/>
            <p14:sldId id="319"/>
            <p14:sldId id="320"/>
            <p14:sldId id="290"/>
            <p14:sldId id="295"/>
            <p14:sldId id="296"/>
            <p14:sldId id="322"/>
            <p14:sldId id="321"/>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0F0F"/>
    <a:srgbClr val="7C1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78" d="100"/>
          <a:sy n="78" d="100"/>
        </p:scale>
        <p:origin x="1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3" y="2"/>
            <a:ext cx="4028440" cy="351738"/>
          </a:xfrm>
          <a:prstGeom prst="rect">
            <a:avLst/>
          </a:prstGeom>
        </p:spPr>
        <p:txBody>
          <a:bodyPr vert="horz" lIns="93324" tIns="46662" rIns="93324" bIns="46662" rtlCol="0"/>
          <a:lstStyle>
            <a:lvl1pPr algn="l">
              <a:defRPr sz="1200"/>
            </a:lvl1pPr>
          </a:lstStyle>
          <a:p>
            <a:endParaRPr lang="es-MX"/>
          </a:p>
        </p:txBody>
      </p:sp>
      <p:sp>
        <p:nvSpPr>
          <p:cNvPr id="3" name="Marcador de fecha 2"/>
          <p:cNvSpPr>
            <a:spLocks noGrp="1"/>
          </p:cNvSpPr>
          <p:nvPr>
            <p:ph type="dt" sz="quarter" idx="1"/>
          </p:nvPr>
        </p:nvSpPr>
        <p:spPr>
          <a:xfrm>
            <a:off x="5265812" y="2"/>
            <a:ext cx="4028440" cy="351738"/>
          </a:xfrm>
          <a:prstGeom prst="rect">
            <a:avLst/>
          </a:prstGeom>
        </p:spPr>
        <p:txBody>
          <a:bodyPr vert="horz" lIns="93324" tIns="46662" rIns="93324" bIns="46662" rtlCol="0"/>
          <a:lstStyle>
            <a:lvl1pPr algn="r">
              <a:defRPr sz="1200"/>
            </a:lvl1pPr>
          </a:lstStyle>
          <a:p>
            <a:fld id="{9F6464AB-9DE8-48A5-8123-521561EBCBAC}" type="datetimeFigureOut">
              <a:rPr lang="es-MX" smtClean="0"/>
              <a:t>09/10/2023</a:t>
            </a:fld>
            <a:endParaRPr lang="es-MX"/>
          </a:p>
        </p:txBody>
      </p:sp>
      <p:sp>
        <p:nvSpPr>
          <p:cNvPr id="4" name="Marcador de pie de página 3"/>
          <p:cNvSpPr>
            <a:spLocks noGrp="1"/>
          </p:cNvSpPr>
          <p:nvPr>
            <p:ph type="ftr" sz="quarter" idx="2"/>
          </p:nvPr>
        </p:nvSpPr>
        <p:spPr>
          <a:xfrm>
            <a:off x="3" y="6658664"/>
            <a:ext cx="4028440" cy="351737"/>
          </a:xfrm>
          <a:prstGeom prst="rect">
            <a:avLst/>
          </a:prstGeom>
        </p:spPr>
        <p:txBody>
          <a:bodyPr vert="horz" lIns="93324" tIns="46662" rIns="93324" bIns="46662"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5265812" y="6658664"/>
            <a:ext cx="4028440" cy="351737"/>
          </a:xfrm>
          <a:prstGeom prst="rect">
            <a:avLst/>
          </a:prstGeom>
        </p:spPr>
        <p:txBody>
          <a:bodyPr vert="horz" lIns="93324" tIns="46662" rIns="93324" bIns="46662" rtlCol="0" anchor="b"/>
          <a:lstStyle>
            <a:lvl1pPr algn="r">
              <a:defRPr sz="1200"/>
            </a:lvl1pPr>
          </a:lstStyle>
          <a:p>
            <a:fld id="{1085CB99-2526-42DB-B14A-4C6EE2ECA6CE}" type="slidenum">
              <a:rPr lang="es-MX" smtClean="0"/>
              <a:t>‹Nº›</a:t>
            </a:fld>
            <a:endParaRPr lang="es-MX"/>
          </a:p>
        </p:txBody>
      </p:sp>
    </p:spTree>
    <p:extLst>
      <p:ext uri="{BB962C8B-B14F-4D97-AF65-F5344CB8AC3E}">
        <p14:creationId xmlns:p14="http://schemas.microsoft.com/office/powerpoint/2010/main" val="3112516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3" y="2"/>
            <a:ext cx="4028440" cy="351738"/>
          </a:xfrm>
          <a:prstGeom prst="rect">
            <a:avLst/>
          </a:prstGeom>
        </p:spPr>
        <p:txBody>
          <a:bodyPr vert="horz" lIns="93324" tIns="46662" rIns="93324" bIns="46662" rtlCol="0"/>
          <a:lstStyle>
            <a:lvl1pPr algn="l">
              <a:defRPr sz="1200"/>
            </a:lvl1pPr>
          </a:lstStyle>
          <a:p>
            <a:endParaRPr lang="es-MX"/>
          </a:p>
        </p:txBody>
      </p:sp>
      <p:sp>
        <p:nvSpPr>
          <p:cNvPr id="3" name="Marcador de fecha 2"/>
          <p:cNvSpPr>
            <a:spLocks noGrp="1"/>
          </p:cNvSpPr>
          <p:nvPr>
            <p:ph type="dt" idx="1"/>
          </p:nvPr>
        </p:nvSpPr>
        <p:spPr>
          <a:xfrm>
            <a:off x="5265812" y="2"/>
            <a:ext cx="4028440" cy="351738"/>
          </a:xfrm>
          <a:prstGeom prst="rect">
            <a:avLst/>
          </a:prstGeom>
        </p:spPr>
        <p:txBody>
          <a:bodyPr vert="horz" lIns="93324" tIns="46662" rIns="93324" bIns="46662" rtlCol="0"/>
          <a:lstStyle>
            <a:lvl1pPr algn="r">
              <a:defRPr sz="1200"/>
            </a:lvl1pPr>
          </a:lstStyle>
          <a:p>
            <a:fld id="{B530C0CF-7D2F-4E8A-9A59-08B31DBEBC2E}" type="datetimeFigureOut">
              <a:rPr lang="es-MX" smtClean="0"/>
              <a:t>09/10/2023</a:t>
            </a:fld>
            <a:endParaRPr lang="es-MX"/>
          </a:p>
        </p:txBody>
      </p:sp>
      <p:sp>
        <p:nvSpPr>
          <p:cNvPr id="4" name="Marcador de imagen de diapositiva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324" tIns="46662" rIns="93324" bIns="46662" rtlCol="0" anchor="ctr"/>
          <a:lstStyle/>
          <a:p>
            <a:endParaRPr lang="es-MX"/>
          </a:p>
        </p:txBody>
      </p:sp>
      <p:sp>
        <p:nvSpPr>
          <p:cNvPr id="5" name="Marcador de notas 4"/>
          <p:cNvSpPr>
            <a:spLocks noGrp="1"/>
          </p:cNvSpPr>
          <p:nvPr>
            <p:ph type="body" sz="quarter" idx="3"/>
          </p:nvPr>
        </p:nvSpPr>
        <p:spPr>
          <a:xfrm>
            <a:off x="929640" y="3373755"/>
            <a:ext cx="7437120" cy="2760345"/>
          </a:xfrm>
          <a:prstGeom prst="rect">
            <a:avLst/>
          </a:prstGeom>
        </p:spPr>
        <p:txBody>
          <a:bodyPr vert="horz" lIns="93324" tIns="46662" rIns="93324" bIns="46662"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3" y="6658664"/>
            <a:ext cx="4028440" cy="351737"/>
          </a:xfrm>
          <a:prstGeom prst="rect">
            <a:avLst/>
          </a:prstGeom>
        </p:spPr>
        <p:txBody>
          <a:bodyPr vert="horz" lIns="93324" tIns="46662" rIns="93324" bIns="46662"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5265812" y="6658664"/>
            <a:ext cx="4028440" cy="351737"/>
          </a:xfrm>
          <a:prstGeom prst="rect">
            <a:avLst/>
          </a:prstGeom>
        </p:spPr>
        <p:txBody>
          <a:bodyPr vert="horz" lIns="93324" tIns="46662" rIns="93324" bIns="46662" rtlCol="0" anchor="b"/>
          <a:lstStyle>
            <a:lvl1pPr algn="r">
              <a:defRPr sz="1200"/>
            </a:lvl1pPr>
          </a:lstStyle>
          <a:p>
            <a:fld id="{8184779D-17AE-4C05-B754-50E9C2FB2C22}" type="slidenum">
              <a:rPr lang="es-MX" smtClean="0"/>
              <a:t>‹Nº›</a:t>
            </a:fld>
            <a:endParaRPr lang="es-MX"/>
          </a:p>
        </p:txBody>
      </p:sp>
    </p:spTree>
    <p:extLst>
      <p:ext uri="{BB962C8B-B14F-4D97-AF65-F5344CB8AC3E}">
        <p14:creationId xmlns:p14="http://schemas.microsoft.com/office/powerpoint/2010/main" val="63418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8184779D-17AE-4C05-B754-50E9C2FB2C22}" type="slidenum">
              <a:rPr lang="es-MX" smtClean="0"/>
              <a:t>1</a:t>
            </a:fld>
            <a:endParaRPr lang="es-MX"/>
          </a:p>
        </p:txBody>
      </p:sp>
    </p:spTree>
    <p:extLst>
      <p:ext uri="{BB962C8B-B14F-4D97-AF65-F5344CB8AC3E}">
        <p14:creationId xmlns:p14="http://schemas.microsoft.com/office/powerpoint/2010/main" val="145715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5"/>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D9BEDF-ACF0-4D8D-979E-FF6C795015FD}" type="datetime1">
              <a:rPr lang="es-MX" smtClean="0"/>
              <a:t>09/10/2023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41639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315B83E0-9BAD-4C16-9021-AC5F595ECE7F}" type="datetime1">
              <a:rPr lang="es-MX" smtClean="0"/>
              <a:t>09/10/2023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2603620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1692AD5-8A47-4AE9-B730-D009EE02F1C2}" type="datetime1">
              <a:rPr lang="es-MX" smtClean="0"/>
              <a:t>09/10/2023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9703E5-89BE-492A-9641-49AD5615B71A}" type="slidenum">
              <a:rPr lang="es-MX" smtClean="0"/>
              <a:t>‹Nº›</a:t>
            </a:fld>
            <a:endParaRPr lang="es-MX"/>
          </a:p>
        </p:txBody>
      </p:sp>
      <p:sp>
        <p:nvSpPr>
          <p:cNvPr id="20" name="TextBox 19"/>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800" dirty="0">
              <a:solidFill>
                <a:schemeClr val="accent1">
                  <a:lumMod val="60000"/>
                  <a:lumOff val="40000"/>
                </a:schemeClr>
              </a:solidFill>
              <a:latin typeface="Arial"/>
            </a:endParaRPr>
          </a:p>
        </p:txBody>
      </p:sp>
    </p:spTree>
    <p:extLst>
      <p:ext uri="{BB962C8B-B14F-4D97-AF65-F5344CB8AC3E}">
        <p14:creationId xmlns:p14="http://schemas.microsoft.com/office/powerpoint/2010/main" val="1820105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97D995A-DACB-46F5-BC0C-E2DB51D7EC68}" type="datetime1">
              <a:rPr lang="es-MX" smtClean="0"/>
              <a:t>09/10/2023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2306908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9F3CEF5-A02B-4604-8229-F365174E76A5}" type="datetime1">
              <a:rPr lang="es-MX" smtClean="0"/>
              <a:t>09/10/2023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9703E5-89BE-492A-9641-49AD5615B71A}" type="slidenum">
              <a:rPr lang="es-MX" smtClean="0"/>
              <a:t>‹Nº›</a:t>
            </a:fld>
            <a:endParaRPr lang="es-MX"/>
          </a:p>
        </p:txBody>
      </p:sp>
      <p:sp>
        <p:nvSpPr>
          <p:cNvPr id="24" name="TextBox 23"/>
          <p:cNvSpPr txBox="1"/>
          <p:nvPr/>
        </p:nvSpPr>
        <p:spPr>
          <a:xfrm>
            <a:off x="541871"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516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3DB79FB-21EF-4132-A9AE-D762EDC7A13A}" type="datetime1">
              <a:rPr lang="es-MX" smtClean="0"/>
              <a:t>09/10/2023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622660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B75CF7-66E6-407E-9955-6A96E709609A}" type="datetime1">
              <a:rPr lang="es-MX" smtClean="0"/>
              <a:t>09/10/2023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108561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1"/>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1" cy="5251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E2498A-0790-40AE-B57F-5ADAF09FE91C}" type="datetime1">
              <a:rPr lang="es-MX" smtClean="0"/>
              <a:t>09/10/2023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217078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11A7C5D-DF9A-40BD-A33A-89A2D44C2D83}" type="datetime1">
              <a:rPr lang="es-MX" smtClean="0"/>
              <a:t>09/10/2023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3304233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9"/>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E45C21B-BF96-436C-9A0F-BB96C11BA452}" type="datetime1">
              <a:rPr lang="es-MX" smtClean="0"/>
              <a:t>09/10/2023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2318439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5" y="2160589"/>
            <a:ext cx="4184035" cy="388077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2FC720C-CE79-42D3-B5BC-98A123BC742E}" type="datetime1">
              <a:rPr lang="es-MX" smtClean="0"/>
              <a:t>09/10/2023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53697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6" y="2160983"/>
            <a:ext cx="4185623"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75746" y="2737247"/>
            <a:ext cx="4185623"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9" cy="576262"/>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088385" y="2737247"/>
            <a:ext cx="4185617" cy="330411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BF533B3-5B0F-4861-8FE4-9DAE8379DD71}" type="datetime1">
              <a:rPr lang="es-MX" smtClean="0"/>
              <a:t>09/10/2023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307833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8784FBE-C6AA-488C-AEB4-7E09E2C54B06}" type="datetime1">
              <a:rPr lang="es-MX" smtClean="0"/>
              <a:t>09/10/2023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2774990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FE5A4-D8A3-49BE-8AAC-AC68FE0DF3EC}" type="datetime1">
              <a:rPr lang="es-MX" smtClean="0"/>
              <a:t>09/10/2023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147961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2" y="514926"/>
            <a:ext cx="4513541" cy="552643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5" y="2777069"/>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69598A0-45D8-4151-9CD7-600F7374E853}" type="datetime1">
              <a:rPr lang="es-MX" smtClean="0"/>
              <a:t>09/10/2023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422975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5" y="609600"/>
            <a:ext cx="8596668" cy="3845718"/>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5" y="5367338"/>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8EC9BB8-E811-4B4B-AA26-85176761B5D9}" type="datetime1">
              <a:rPr lang="es-MX" smtClean="0"/>
              <a:t>09/10/2023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049703E5-89BE-492A-9641-49AD5615B71A}" type="slidenum">
              <a:rPr lang="es-MX" smtClean="0"/>
              <a:t>‹Nº›</a:t>
            </a:fld>
            <a:endParaRPr lang="es-MX"/>
          </a:p>
        </p:txBody>
      </p:sp>
    </p:spTree>
    <p:extLst>
      <p:ext uri="{BB962C8B-B14F-4D97-AF65-F5344CB8AC3E}">
        <p14:creationId xmlns:p14="http://schemas.microsoft.com/office/powerpoint/2010/main" val="3079111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4"/>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8E9971-CC75-431E-B940-F110AA7B7C63}" type="datetime1">
              <a:rPr lang="es-MX" smtClean="0"/>
              <a:t>09/10/2023</a:t>
            </a:fld>
            <a:endParaRPr lang="es-MX"/>
          </a:p>
        </p:txBody>
      </p:sp>
      <p:sp>
        <p:nvSpPr>
          <p:cNvPr id="5" name="Footer Placeholder 4"/>
          <p:cNvSpPr>
            <a:spLocks noGrp="1"/>
          </p:cNvSpPr>
          <p:nvPr>
            <p:ph type="ftr" sz="quarter" idx="3"/>
          </p:nvPr>
        </p:nvSpPr>
        <p:spPr>
          <a:xfrm>
            <a:off x="677335" y="6041364"/>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4" y="6041364"/>
            <a:ext cx="683339" cy="365125"/>
          </a:xfrm>
          <a:prstGeom prst="rect">
            <a:avLst/>
          </a:prstGeom>
        </p:spPr>
        <p:txBody>
          <a:bodyPr vert="horz" lIns="91440" tIns="45720" rIns="91440" bIns="45720" rtlCol="0" anchor="ctr"/>
          <a:lstStyle>
            <a:lvl1pPr algn="r">
              <a:defRPr sz="900">
                <a:solidFill>
                  <a:schemeClr val="accent1"/>
                </a:solidFill>
              </a:defRPr>
            </a:lvl1pPr>
          </a:lstStyle>
          <a:p>
            <a:fld id="{049703E5-89BE-492A-9641-49AD5615B71A}" type="slidenum">
              <a:rPr lang="es-MX" smtClean="0"/>
              <a:t>‹Nº›</a:t>
            </a:fld>
            <a:endParaRPr lang="es-MX"/>
          </a:p>
        </p:txBody>
      </p:sp>
    </p:spTree>
    <p:extLst>
      <p:ext uri="{BB962C8B-B14F-4D97-AF65-F5344CB8AC3E}">
        <p14:creationId xmlns:p14="http://schemas.microsoft.com/office/powerpoint/2010/main" val="1037401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189"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53.jpeg"/></Relationships>
</file>

<file path=ppt/slides/_rels/slide6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22269" y="4746777"/>
            <a:ext cx="8123583" cy="815009"/>
          </a:xfrm>
        </p:spPr>
        <p:txBody>
          <a:bodyPr/>
          <a:lstStyle/>
          <a:p>
            <a:pPr algn="l"/>
            <a:r>
              <a:rPr lang="es-MX" sz="3600" b="1" dirty="0">
                <a:solidFill>
                  <a:schemeClr val="tx1"/>
                </a:solidFill>
              </a:rPr>
              <a:t>INFORME DE ACTIVIDADES 2022-2023</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1</a:t>
            </a:fld>
            <a:endParaRPr lang="es-MX" dirty="0"/>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t="4344" b="11574"/>
          <a:stretch/>
        </p:blipFill>
        <p:spPr>
          <a:xfrm>
            <a:off x="1955061" y="294046"/>
            <a:ext cx="6858000" cy="4585253"/>
          </a:xfrm>
          <a:prstGeom prst="rect">
            <a:avLst/>
          </a:prstGeom>
          <a:scene3d>
            <a:camera prst="perspectiveRelaxedModerately"/>
            <a:lightRig rig="threePt" dir="t"/>
          </a:scene3d>
        </p:spPr>
      </p:pic>
    </p:spTree>
    <p:extLst>
      <p:ext uri="{BB962C8B-B14F-4D97-AF65-F5344CB8AC3E}">
        <p14:creationId xmlns:p14="http://schemas.microsoft.com/office/powerpoint/2010/main" val="3820683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9653" y="982631"/>
            <a:ext cx="9299714" cy="6128193"/>
          </a:xfrm>
        </p:spPr>
        <p:txBody>
          <a:bodyPr>
            <a:normAutofit/>
          </a:bodyPr>
          <a:lstStyle/>
          <a:p>
            <a:pPr marL="0" indent="0" algn="just">
              <a:buNone/>
            </a:pPr>
            <a:r>
              <a:rPr lang="es-MX" b="1" dirty="0">
                <a:latin typeface="Tahoma" panose="020B0604030504040204" pitchFamily="34" charset="0"/>
                <a:ea typeface="Tahoma" panose="020B0604030504040204" pitchFamily="34" charset="0"/>
                <a:cs typeface="Tahoma" panose="020B0604030504040204" pitchFamily="34" charset="0"/>
              </a:rPr>
              <a:t>V.- </a:t>
            </a:r>
            <a:r>
              <a:rPr lang="es-MX" dirty="0">
                <a:latin typeface="Tahoma" panose="020B0604030504040204" pitchFamily="34" charset="0"/>
                <a:ea typeface="Tahoma" panose="020B0604030504040204" pitchFamily="34" charset="0"/>
                <a:cs typeface="Tahoma" panose="020B0604030504040204" pitchFamily="34" charset="0"/>
              </a:rPr>
              <a:t>Acordar con el Presidente Municipal los asuntos especiales que se le encomienden; </a:t>
            </a:r>
            <a:r>
              <a:rPr lang="es-MX" b="1" dirty="0">
                <a:latin typeface="Tahoma" panose="020B0604030504040204" pitchFamily="34" charset="0"/>
                <a:ea typeface="Tahoma" panose="020B0604030504040204" pitchFamily="34" charset="0"/>
                <a:cs typeface="Tahoma" panose="020B0604030504040204" pitchFamily="34" charset="0"/>
              </a:rPr>
              <a:t>VI. </a:t>
            </a:r>
            <a:r>
              <a:rPr lang="es-MX" dirty="0">
                <a:latin typeface="Tahoma" panose="020B0604030504040204" pitchFamily="34" charset="0"/>
                <a:ea typeface="Tahoma" panose="020B0604030504040204" pitchFamily="34" charset="0"/>
                <a:cs typeface="Tahoma" panose="020B0604030504040204" pitchFamily="34" charset="0"/>
              </a:rPr>
              <a:t>No invocar o hacer uso de su condición de regidor, en el ejercicio de la actividad mercantil, industrial o profesional; </a:t>
            </a:r>
            <a:r>
              <a:rPr lang="es-MX" b="1" dirty="0">
                <a:latin typeface="Tahoma" panose="020B0604030504040204" pitchFamily="34" charset="0"/>
                <a:ea typeface="Tahoma" panose="020B0604030504040204" pitchFamily="34" charset="0"/>
                <a:cs typeface="Tahoma" panose="020B0604030504040204" pitchFamily="34" charset="0"/>
              </a:rPr>
              <a:t>VII</a:t>
            </a:r>
            <a:r>
              <a:rPr lang="es-MX" dirty="0">
                <a:latin typeface="Tahoma" panose="020B0604030504040204" pitchFamily="34" charset="0"/>
                <a:ea typeface="Tahoma" panose="020B0604030504040204" pitchFamily="34" charset="0"/>
                <a:cs typeface="Tahoma" panose="020B0604030504040204" pitchFamily="34" charset="0"/>
              </a:rPr>
              <a:t>. No desempeñar otro empleo, cargo o comisión de la federación, del Estado, de los municipios o sus entidades paraestatales, cuando se perciba sueldo excepción hecha de las labores de docencia, investigación científica y beneficencia; </a:t>
            </a:r>
            <a:r>
              <a:rPr lang="es-MX" b="1" dirty="0">
                <a:latin typeface="Tahoma" panose="020B0604030504040204" pitchFamily="34" charset="0"/>
                <a:ea typeface="Tahoma" panose="020B0604030504040204" pitchFamily="34" charset="0"/>
                <a:cs typeface="Tahoma" panose="020B0604030504040204" pitchFamily="34" charset="0"/>
              </a:rPr>
              <a:t>VIII</a:t>
            </a:r>
            <a:r>
              <a:rPr lang="es-MX" dirty="0">
                <a:latin typeface="Tahoma" panose="020B0604030504040204" pitchFamily="34" charset="0"/>
                <a:ea typeface="Tahoma" panose="020B0604030504040204" pitchFamily="34" charset="0"/>
                <a:cs typeface="Tahoma" panose="020B0604030504040204" pitchFamily="34" charset="0"/>
              </a:rPr>
              <a:t>. No intervenir en los asuntos municipales, en los que tengan un interés personal, o que interesen a su cónyuge, concubina o concubinario, o a sus parientes consanguíneos en línea recta sin limitación de grados, a los colaterales dentro del cuarto grado y a los afines dentro del segundo, siempre que no se trate de disposiciones de carácter general; </a:t>
            </a:r>
            <a:r>
              <a:rPr lang="es-MX" b="1" dirty="0">
                <a:latin typeface="Tahoma" panose="020B0604030504040204" pitchFamily="34" charset="0"/>
                <a:ea typeface="Tahoma" panose="020B0604030504040204" pitchFamily="34" charset="0"/>
                <a:cs typeface="Tahoma" panose="020B0604030504040204" pitchFamily="34" charset="0"/>
              </a:rPr>
              <a:t>IX. </a:t>
            </a:r>
            <a:r>
              <a:rPr lang="es-MX" dirty="0">
                <a:latin typeface="Tahoma" panose="020B0604030504040204" pitchFamily="34" charset="0"/>
                <a:ea typeface="Tahoma" panose="020B0604030504040204" pitchFamily="34" charset="0"/>
                <a:cs typeface="Tahoma" panose="020B0604030504040204" pitchFamily="34" charset="0"/>
              </a:rPr>
              <a:t>Percibir la remuneración establecida en el presupuesto de egresos correspondiente y que se apegue a lo dispuesto por el artículo 127 de la Constitución Política de los Estados Unidos Mexicanos y demás disposiciones legales y reglamentarias aplicables, quedando estrictamente prohibido percibir por sus ingresos extraordinarios o por el fin del encargo, adicionales a la remuneración; y </a:t>
            </a:r>
            <a:r>
              <a:rPr lang="es-MX" b="1" dirty="0">
                <a:latin typeface="Tahoma" panose="020B0604030504040204" pitchFamily="34" charset="0"/>
                <a:ea typeface="Tahoma" panose="020B0604030504040204" pitchFamily="34" charset="0"/>
                <a:cs typeface="Tahoma" panose="020B0604030504040204" pitchFamily="34" charset="0"/>
              </a:rPr>
              <a:t>X. </a:t>
            </a:r>
            <a:r>
              <a:rPr lang="es-MX" dirty="0">
                <a:latin typeface="Tahoma" panose="020B0604030504040204" pitchFamily="34" charset="0"/>
                <a:ea typeface="Tahoma" panose="020B0604030504040204" pitchFamily="34" charset="0"/>
                <a:cs typeface="Tahoma" panose="020B0604030504040204" pitchFamily="34" charset="0"/>
              </a:rPr>
              <a:t>Las demás que establezcan las constituciones federal, estatal y demás leyes y reglamentos. </a:t>
            </a:r>
            <a:br>
              <a:rPr lang="es-MX" dirty="0">
                <a:latin typeface="Tahoma" panose="020B0604030504040204" pitchFamily="34" charset="0"/>
                <a:ea typeface="Tahoma" panose="020B0604030504040204" pitchFamily="34" charset="0"/>
                <a:cs typeface="Tahoma" panose="020B0604030504040204" pitchFamily="34" charset="0"/>
              </a:rPr>
            </a:br>
            <a:r>
              <a:rPr lang="es-MX" dirty="0">
                <a:latin typeface="Tahoma" panose="020B0604030504040204" pitchFamily="34" charset="0"/>
                <a:ea typeface="Tahoma" panose="020B0604030504040204" pitchFamily="34" charset="0"/>
                <a:cs typeface="Tahoma" panose="020B0604030504040204" pitchFamily="34" charset="0"/>
              </a:rPr>
              <a:t>Así como, en el </a:t>
            </a:r>
            <a:r>
              <a:rPr lang="es-MX" b="1" u="sng" dirty="0">
                <a:latin typeface="Tahoma" panose="020B0604030504040204" pitchFamily="34" charset="0"/>
                <a:ea typeface="Tahoma" panose="020B0604030504040204" pitchFamily="34" charset="0"/>
                <a:cs typeface="Tahoma" panose="020B0604030504040204" pitchFamily="34" charset="0"/>
              </a:rPr>
              <a:t>Artículo 50. </a:t>
            </a:r>
            <a:r>
              <a:rPr lang="es-MX" dirty="0">
                <a:latin typeface="Tahoma" panose="020B0604030504040204" pitchFamily="34" charset="0"/>
                <a:ea typeface="Tahoma" panose="020B0604030504040204" pitchFamily="34" charset="0"/>
                <a:cs typeface="Tahoma" panose="020B0604030504040204" pitchFamily="34" charset="0"/>
              </a:rPr>
              <a:t>Que nos menciona cuales; Son facultades de los regidores: </a:t>
            </a:r>
            <a:r>
              <a:rPr lang="es-MX" b="1" dirty="0">
                <a:latin typeface="Tahoma" panose="020B0604030504040204" pitchFamily="34" charset="0"/>
                <a:ea typeface="Tahoma" panose="020B0604030504040204" pitchFamily="34" charset="0"/>
                <a:cs typeface="Tahoma" panose="020B0604030504040204" pitchFamily="34" charset="0"/>
              </a:rPr>
              <a:t>I. </a:t>
            </a:r>
            <a:r>
              <a:rPr lang="es-MX" dirty="0">
                <a:latin typeface="Tahoma" panose="020B0604030504040204" pitchFamily="34" charset="0"/>
                <a:ea typeface="Tahoma" panose="020B0604030504040204" pitchFamily="34" charset="0"/>
                <a:cs typeface="Tahoma" panose="020B0604030504040204" pitchFamily="34" charset="0"/>
              </a:rPr>
              <a:t>Presentar iniciativas de ordenamientos municipales, en los términos de la presente ley; </a:t>
            </a:r>
            <a:r>
              <a:rPr lang="es-MX" b="1" dirty="0">
                <a:latin typeface="Tahoma" panose="020B0604030504040204" pitchFamily="34" charset="0"/>
                <a:ea typeface="Tahoma" panose="020B0604030504040204" pitchFamily="34" charset="0"/>
                <a:cs typeface="Tahoma" panose="020B0604030504040204" pitchFamily="34" charset="0"/>
              </a:rPr>
              <a:t>II. </a:t>
            </a:r>
            <a:r>
              <a:rPr lang="es-MX" dirty="0">
                <a:latin typeface="Tahoma" panose="020B0604030504040204" pitchFamily="34" charset="0"/>
                <a:ea typeface="Tahoma" panose="020B0604030504040204" pitchFamily="34" charset="0"/>
                <a:cs typeface="Tahoma" panose="020B0604030504040204" pitchFamily="34" charset="0"/>
              </a:rPr>
              <a:t>Proponer al Ayuntamiento las resoluciones y políticas que deban adoptarse para el mantenimiento de los servicios municipales cuya vigilancia les haya sido encomendada, y dar su opinión al Presidente Municipal acerca de los asuntos que correspondan a sus comisiones; </a:t>
            </a:r>
            <a:endParaRPr lang="es-MX"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10</a:t>
            </a:fld>
            <a:endParaRPr lang="es-MX"/>
          </a:p>
        </p:txBody>
      </p:sp>
    </p:spTree>
    <p:extLst>
      <p:ext uri="{BB962C8B-B14F-4D97-AF65-F5344CB8AC3E}">
        <p14:creationId xmlns:p14="http://schemas.microsoft.com/office/powerpoint/2010/main" val="977443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3678" y="871640"/>
            <a:ext cx="9397321" cy="6270565"/>
          </a:xfrm>
        </p:spPr>
        <p:txBody>
          <a:bodyPr>
            <a:normAutofit lnSpcReduction="10000"/>
          </a:bodyPr>
          <a:lstStyle/>
          <a:p>
            <a:pPr algn="just"/>
            <a:r>
              <a:rPr lang="es-MX" sz="2200" b="1" dirty="0">
                <a:latin typeface="Tahoma" panose="020B0604030504040204" pitchFamily="34" charset="0"/>
                <a:ea typeface="Tahoma" panose="020B0604030504040204" pitchFamily="34" charset="0"/>
                <a:cs typeface="Tahoma" panose="020B0604030504040204" pitchFamily="34" charset="0"/>
              </a:rPr>
              <a:t>III. </a:t>
            </a:r>
            <a:r>
              <a:rPr lang="es-MX" sz="2200" dirty="0">
                <a:latin typeface="Tahoma" panose="020B0604030504040204" pitchFamily="34" charset="0"/>
                <a:ea typeface="Tahoma" panose="020B0604030504040204" pitchFamily="34" charset="0"/>
                <a:cs typeface="Tahoma" panose="020B0604030504040204" pitchFamily="34" charset="0"/>
              </a:rPr>
              <a:t>Solicitar se cite por escrito a sesiones ordinarias y extraordinarias al Ayuntamiento. Cuando el Presidente Municipal se rehusé a citar a sesión sin causa justificada, la mayoría absoluta de los integrantes del Ayuntamiento pueden hacerlo, en los términos de esta ley; </a:t>
            </a:r>
            <a:r>
              <a:rPr lang="es-MX" sz="2200" b="1" dirty="0">
                <a:latin typeface="Tahoma" panose="020B0604030504040204" pitchFamily="34" charset="0"/>
                <a:ea typeface="Tahoma" panose="020B0604030504040204" pitchFamily="34" charset="0"/>
                <a:cs typeface="Tahoma" panose="020B0604030504040204" pitchFamily="34" charset="0"/>
              </a:rPr>
              <a:t>IV. </a:t>
            </a:r>
            <a:r>
              <a:rPr lang="es-MX" sz="2200" dirty="0">
                <a:latin typeface="Tahoma" panose="020B0604030504040204" pitchFamily="34" charset="0"/>
                <a:ea typeface="Tahoma" panose="020B0604030504040204" pitchFamily="34" charset="0"/>
                <a:cs typeface="Tahoma" panose="020B0604030504040204" pitchFamily="34" charset="0"/>
              </a:rPr>
              <a:t>Solicitar en sesión del Ayuntamiento cualquier informe sobre los trabajos de las comisiones, de alguna </a:t>
            </a:r>
            <a:r>
              <a:rPr lang="es-MX" sz="2200" dirty="0">
                <a:solidFill>
                  <a:schemeClr val="tx1"/>
                </a:solidFill>
                <a:latin typeface="Tahoma" panose="020B0604030504040204" pitchFamily="34" charset="0"/>
                <a:ea typeface="Tahoma" panose="020B0604030504040204" pitchFamily="34" charset="0"/>
                <a:cs typeface="Tahoma" panose="020B0604030504040204" pitchFamily="34" charset="0"/>
              </a:rPr>
              <a:t>dependencia municipal, de los servidores públicos municipales, la prestación de servicios públicos municipales o el estado financiero y patrimonial del Municipio, así como obtener copias certificadas de los mismos; </a:t>
            </a:r>
            <a:r>
              <a:rPr lang="es-MX" sz="2200" b="1" dirty="0">
                <a:solidFill>
                  <a:schemeClr val="tx1"/>
                </a:solidFill>
                <a:latin typeface="Tahoma" panose="020B0604030504040204" pitchFamily="34" charset="0"/>
                <a:ea typeface="Tahoma" panose="020B0604030504040204" pitchFamily="34" charset="0"/>
                <a:cs typeface="Tahoma" panose="020B0604030504040204" pitchFamily="34" charset="0"/>
              </a:rPr>
              <a:t>V. </a:t>
            </a:r>
            <a:r>
              <a:rPr lang="es-MX" sz="2200" dirty="0">
                <a:solidFill>
                  <a:schemeClr val="tx1"/>
                </a:solidFill>
                <a:latin typeface="Tahoma" panose="020B0604030504040204" pitchFamily="34" charset="0"/>
                <a:ea typeface="Tahoma" panose="020B0604030504040204" pitchFamily="34" charset="0"/>
                <a:cs typeface="Tahoma" panose="020B0604030504040204" pitchFamily="34" charset="0"/>
              </a:rPr>
              <a:t>Solicitar y obtener copias certificadas de las actas de sesiones que celebre el Ayuntamiento; </a:t>
            </a:r>
            <a:r>
              <a:rPr lang="es-MX" sz="2200" b="1" dirty="0">
                <a:solidFill>
                  <a:schemeClr val="tx1"/>
                </a:solidFill>
                <a:latin typeface="Tahoma" panose="020B0604030504040204" pitchFamily="34" charset="0"/>
                <a:ea typeface="Tahoma" panose="020B0604030504040204" pitchFamily="34" charset="0"/>
                <a:cs typeface="Tahoma" panose="020B0604030504040204" pitchFamily="34" charset="0"/>
              </a:rPr>
              <a:t>VI</a:t>
            </a:r>
            <a:r>
              <a:rPr lang="es-MX" sz="2200" dirty="0">
                <a:solidFill>
                  <a:schemeClr val="tx1"/>
                </a:solidFill>
                <a:latin typeface="Tahoma" panose="020B0604030504040204" pitchFamily="34" charset="0"/>
                <a:ea typeface="Tahoma" panose="020B0604030504040204" pitchFamily="34" charset="0"/>
                <a:cs typeface="Tahoma" panose="020B0604030504040204" pitchFamily="34" charset="0"/>
              </a:rPr>
              <a:t>. Tomar parte con voz y voto, en las discusiones que se originen en las sesiones del Ayuntamiento; </a:t>
            </a:r>
            <a:r>
              <a:rPr lang="es-MX" sz="2200" b="1" dirty="0">
                <a:solidFill>
                  <a:schemeClr val="tx1"/>
                </a:solidFill>
                <a:latin typeface="Tahoma" panose="020B0604030504040204" pitchFamily="34" charset="0"/>
                <a:ea typeface="Tahoma" panose="020B0604030504040204" pitchFamily="34" charset="0"/>
                <a:cs typeface="Tahoma" panose="020B0604030504040204" pitchFamily="34" charset="0"/>
              </a:rPr>
              <a:t>VII. </a:t>
            </a:r>
            <a:r>
              <a:rPr lang="es-MX" sz="2200" dirty="0">
                <a:solidFill>
                  <a:schemeClr val="tx1"/>
                </a:solidFill>
                <a:latin typeface="Tahoma" panose="020B0604030504040204" pitchFamily="34" charset="0"/>
                <a:ea typeface="Tahoma" panose="020B0604030504040204" pitchFamily="34" charset="0"/>
                <a:cs typeface="Tahoma" panose="020B0604030504040204" pitchFamily="34" charset="0"/>
              </a:rPr>
              <a:t>Asistir con derecho a voz, a las reuniones de comisión de las que no forme parte; y </a:t>
            </a:r>
            <a:r>
              <a:rPr lang="es-MX" sz="2200" b="1" dirty="0">
                <a:solidFill>
                  <a:schemeClr val="tx1"/>
                </a:solidFill>
                <a:latin typeface="Tahoma" panose="020B0604030504040204" pitchFamily="34" charset="0"/>
                <a:ea typeface="Tahoma" panose="020B0604030504040204" pitchFamily="34" charset="0"/>
                <a:cs typeface="Tahoma" panose="020B0604030504040204" pitchFamily="34" charset="0"/>
              </a:rPr>
              <a:t>VIII. </a:t>
            </a:r>
            <a:r>
              <a:rPr lang="es-MX" sz="2200" dirty="0">
                <a:solidFill>
                  <a:schemeClr val="tx1"/>
                </a:solidFill>
                <a:latin typeface="Tahoma" panose="020B0604030504040204" pitchFamily="34" charset="0"/>
                <a:ea typeface="Tahoma" panose="020B0604030504040204" pitchFamily="34" charset="0"/>
                <a:cs typeface="Tahoma" panose="020B0604030504040204" pitchFamily="34" charset="0"/>
              </a:rPr>
              <a:t>Las demás que establezcan las constituciones federal, estatal y demás leyes y reglamentos.</a:t>
            </a:r>
          </a:p>
          <a:p>
            <a:pPr algn="just"/>
            <a:r>
              <a:rPr lang="es-MX" sz="2200" dirty="0">
                <a:solidFill>
                  <a:schemeClr val="tx1"/>
                </a:solidFill>
                <a:latin typeface="Tahoma" panose="020B0604030504040204" pitchFamily="34" charset="0"/>
                <a:ea typeface="Tahoma" panose="020B0604030504040204" pitchFamily="34" charset="0"/>
                <a:cs typeface="Tahoma" panose="020B0604030504040204" pitchFamily="34" charset="0"/>
              </a:rPr>
              <a:t>	Por ello, y en cumplimiento de mis responsabilidades, hago extensiva la siguiente información de la que consta con fotografías, bases de datos, tablas, gráficas y demás apoyos técnicos que resulten necesarios para el informe a que se debe este documento.</a:t>
            </a:r>
          </a:p>
          <a:p>
            <a:pPr algn="just"/>
            <a:endParaRPr lang="es-MX" dirty="0">
              <a:latin typeface="Tahoma" panose="020B0604030504040204" pitchFamily="34" charset="0"/>
              <a:ea typeface="Tahoma" panose="020B0604030504040204" pitchFamily="34" charset="0"/>
              <a:cs typeface="Tahoma" panose="020B0604030504040204" pitchFamily="34" charset="0"/>
            </a:endParaRPr>
          </a:p>
          <a:p>
            <a:pPr algn="just"/>
            <a:endParaRPr lang="es-MX" dirty="0">
              <a:latin typeface="Tahoma" panose="020B0604030504040204" pitchFamily="34" charset="0"/>
              <a:ea typeface="Tahoma" panose="020B0604030504040204" pitchFamily="34" charset="0"/>
              <a:cs typeface="Tahoma" panose="020B0604030504040204" pitchFamily="34" charset="0"/>
            </a:endParaRPr>
          </a:p>
          <a:p>
            <a:pPr algn="just"/>
            <a:endParaRPr lang="es-MX" dirty="0">
              <a:latin typeface="Tahoma" panose="020B0604030504040204" pitchFamily="34" charset="0"/>
              <a:ea typeface="Tahoma" panose="020B0604030504040204" pitchFamily="34" charset="0"/>
              <a:cs typeface="Tahoma" panose="020B0604030504040204" pitchFamily="34" charset="0"/>
            </a:endParaRPr>
          </a:p>
          <a:p>
            <a:pPr algn="just"/>
            <a:endParaRPr lang="es-MX" dirty="0">
              <a:latin typeface="Tahoma" panose="020B0604030504040204" pitchFamily="34" charset="0"/>
              <a:ea typeface="Tahoma" panose="020B0604030504040204" pitchFamily="34" charset="0"/>
              <a:cs typeface="Tahoma" panose="020B0604030504040204" pitchFamily="34" charset="0"/>
            </a:endParaRPr>
          </a:p>
          <a:p>
            <a:pPr algn="just"/>
            <a:endParaRPr lang="es-MX" dirty="0">
              <a:latin typeface="Tahoma" panose="020B0604030504040204" pitchFamily="34" charset="0"/>
              <a:ea typeface="Tahoma" panose="020B0604030504040204" pitchFamily="34" charset="0"/>
              <a:cs typeface="Tahoma" panose="020B0604030504040204" pitchFamily="34" charset="0"/>
            </a:endParaRPr>
          </a:p>
          <a:p>
            <a:pPr algn="just"/>
            <a:endParaRPr lang="es-MX" dirty="0">
              <a:latin typeface="Tahoma" panose="020B0604030504040204" pitchFamily="34" charset="0"/>
              <a:ea typeface="Tahoma" panose="020B0604030504040204" pitchFamily="34" charset="0"/>
              <a:cs typeface="Tahoma" panose="020B0604030504040204" pitchFamily="34" charset="0"/>
            </a:endParaRPr>
          </a:p>
          <a:p>
            <a:endParaRPr lang="es-MX" dirty="0"/>
          </a:p>
          <a:p>
            <a:endParaRPr lang="es-MX"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11</a:t>
            </a:fld>
            <a:endParaRPr lang="es-MX"/>
          </a:p>
        </p:txBody>
      </p:sp>
    </p:spTree>
    <p:extLst>
      <p:ext uri="{BB962C8B-B14F-4D97-AF65-F5344CB8AC3E}">
        <p14:creationId xmlns:p14="http://schemas.microsoft.com/office/powerpoint/2010/main" val="3288662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0745" y="804986"/>
            <a:ext cx="9155778" cy="1550504"/>
          </a:xfrm>
        </p:spPr>
        <p:txBody>
          <a:bodyPr>
            <a:normAutofit/>
          </a:bodyPr>
          <a:lstStyle/>
          <a:p>
            <a:pPr algn="just"/>
            <a:r>
              <a:rPr lang="es-MX" sz="2000" b="1" dirty="0">
                <a:solidFill>
                  <a:schemeClr val="tx1"/>
                </a:solidFill>
                <a:latin typeface="Tahoma" panose="020B0604030504040204" pitchFamily="34" charset="0"/>
                <a:ea typeface="Tahoma" panose="020B0604030504040204" pitchFamily="34" charset="0"/>
                <a:cs typeface="Tahoma" panose="020B0604030504040204" pitchFamily="34" charset="0"/>
              </a:rPr>
              <a:t>EN TODAS LAS SESIONES, ORDINARIAS COMO EXTRAORDINARIAS, TANTO DE AYUNTAMIENTO, COMO DE LAS COMISIONES, ESTA REPRESENTACIÓN EDILICIA; ASISTIO Y VOTO CON SENTIDO DE CONGURENCIA, EN CADA TEMA.</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000" y="2355490"/>
            <a:ext cx="8561242" cy="4291355"/>
          </a:xfrm>
          <a:prstGeom prst="rect">
            <a:avLst/>
          </a:prstGeom>
        </p:spPr>
      </p:pic>
      <p:sp>
        <p:nvSpPr>
          <p:cNvPr id="5" name="Marcador de número de diapositiva 4"/>
          <p:cNvSpPr>
            <a:spLocks noGrp="1"/>
          </p:cNvSpPr>
          <p:nvPr>
            <p:ph type="sldNum" sz="quarter" idx="12"/>
          </p:nvPr>
        </p:nvSpPr>
        <p:spPr/>
        <p:txBody>
          <a:bodyPr/>
          <a:lstStyle/>
          <a:p>
            <a:fld id="{049703E5-89BE-492A-9641-49AD5615B71A}" type="slidenum">
              <a:rPr lang="es-MX" smtClean="0"/>
              <a:t>12</a:t>
            </a:fld>
            <a:endParaRPr lang="es-MX"/>
          </a:p>
        </p:txBody>
      </p:sp>
    </p:spTree>
    <p:extLst>
      <p:ext uri="{BB962C8B-B14F-4D97-AF65-F5344CB8AC3E}">
        <p14:creationId xmlns:p14="http://schemas.microsoft.com/office/powerpoint/2010/main" val="3586810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5939" y="1013254"/>
            <a:ext cx="9508255" cy="6240163"/>
          </a:xfrm>
        </p:spPr>
        <p:txBody>
          <a:bodyPr>
            <a:normAutofit fontScale="32500" lnSpcReduction="20000"/>
          </a:bodyPr>
          <a:lstStyle/>
          <a:p>
            <a:pPr marL="0" indent="0" algn="ctr">
              <a:buNone/>
            </a:pPr>
            <a:br>
              <a:rPr lang="es-MX" sz="9600" b="1" dirty="0">
                <a:latin typeface="Tahoma" panose="020B0604030504040204" pitchFamily="34" charset="0"/>
                <a:ea typeface="Tahoma" panose="020B0604030504040204" pitchFamily="34" charset="0"/>
                <a:cs typeface="Tahoma" panose="020B0604030504040204" pitchFamily="34" charset="0"/>
              </a:rPr>
            </a:br>
            <a:r>
              <a:rPr lang="es-MX" sz="8800" b="1" i="1" dirty="0">
                <a:latin typeface="Tahoma" panose="020B0604030504040204" pitchFamily="34" charset="0"/>
                <a:ea typeface="Tahoma" panose="020B0604030504040204" pitchFamily="34" charset="0"/>
                <a:cs typeface="Tahoma" panose="020B0604030504040204" pitchFamily="34" charset="0"/>
              </a:rPr>
              <a:t>2.- SESIONES ORDINARIAS, EXTRAORDINARIAS Y SOLEMNES DEL H. AYUNTAMIENTO CONSTITUCIONAL DE PUERTO VALLARTA, JALISCO.</a:t>
            </a:r>
            <a:br>
              <a:rPr lang="es-MX" sz="9600" b="1" dirty="0">
                <a:latin typeface="Tahoma" panose="020B0604030504040204" pitchFamily="34" charset="0"/>
                <a:ea typeface="Tahoma" panose="020B0604030504040204" pitchFamily="34" charset="0"/>
                <a:cs typeface="Tahoma" panose="020B0604030504040204" pitchFamily="34" charset="0"/>
              </a:rPr>
            </a:br>
            <a:endParaRPr lang="es-MX" sz="8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8000" b="1"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r>
              <a:rPr lang="es-MX" sz="8000" dirty="0">
                <a:latin typeface="Tahoma" panose="020B0604030504040204" pitchFamily="34" charset="0"/>
                <a:ea typeface="Tahoma" panose="020B0604030504040204" pitchFamily="34" charset="0"/>
                <a:cs typeface="Tahoma" panose="020B0604030504040204" pitchFamily="34" charset="0"/>
              </a:rPr>
              <a:t>El que suscribe en su carácter de edil, ha realizado un trabajo mixto e intenso entre labores edilicios y trabajo de campo, siempre recordando el por que y para que estamos en esta responsabilidad, que mediante el voto nos en cargo la ciudadanía, por ello, les hago llegar un recuento de mis actividades como Regidor de este H. ayuntamiento de Puerto Vallarta desde el </a:t>
            </a:r>
            <a:r>
              <a:rPr lang="es-MX" sz="8000" u="sng" dirty="0">
                <a:latin typeface="Tahoma" panose="020B0604030504040204" pitchFamily="34" charset="0"/>
                <a:ea typeface="Tahoma" panose="020B0604030504040204" pitchFamily="34" charset="0"/>
                <a:cs typeface="Tahoma" panose="020B0604030504040204" pitchFamily="34" charset="0"/>
              </a:rPr>
              <a:t>01 (primero) de octubre del 2022 (dos mil veintidós), hasta 30 (treinta) de septiembre del 2023</a:t>
            </a:r>
            <a:r>
              <a:rPr lang="es-MX" sz="8000" dirty="0">
                <a:latin typeface="Tahoma" panose="020B0604030504040204" pitchFamily="34" charset="0"/>
                <a:ea typeface="Tahoma" panose="020B0604030504040204" pitchFamily="34" charset="0"/>
                <a:cs typeface="Tahoma" panose="020B0604030504040204" pitchFamily="34" charset="0"/>
              </a:rPr>
              <a:t> (dos mil veintitrés). Las cuales describo en el presente informe.</a:t>
            </a:r>
          </a:p>
          <a:p>
            <a:pPr algn="just"/>
            <a:endParaRPr lang="es-MX" sz="7200" dirty="0">
              <a:latin typeface="Tahoma" panose="020B0604030504040204" pitchFamily="34" charset="0"/>
              <a:ea typeface="Tahoma" panose="020B0604030504040204" pitchFamily="34" charset="0"/>
              <a:cs typeface="Tahoma" panose="020B0604030504040204" pitchFamily="34" charset="0"/>
            </a:endParaRPr>
          </a:p>
          <a:p>
            <a:endParaRPr lang="es-MX" sz="6400" dirty="0">
              <a:latin typeface="Tahoma" panose="020B0604030504040204" pitchFamily="34" charset="0"/>
              <a:ea typeface="Tahoma" panose="020B0604030504040204" pitchFamily="34" charset="0"/>
              <a:cs typeface="Tahoma" panose="020B0604030504040204" pitchFamily="34" charset="0"/>
            </a:endParaRPr>
          </a:p>
          <a:p>
            <a:endParaRPr lang="es-MX"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13</a:t>
            </a:fld>
            <a:endParaRPr lang="es-MX"/>
          </a:p>
        </p:txBody>
      </p:sp>
    </p:spTree>
    <p:extLst>
      <p:ext uri="{BB962C8B-B14F-4D97-AF65-F5344CB8AC3E}">
        <p14:creationId xmlns:p14="http://schemas.microsoft.com/office/powerpoint/2010/main" val="3179427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5491" y="1499995"/>
            <a:ext cx="8646842" cy="5785239"/>
          </a:xfrm>
        </p:spPr>
        <p:txBody>
          <a:bodyPr>
            <a:normAutofit fontScale="70000" lnSpcReduction="20000"/>
          </a:bodyPr>
          <a:lstStyle/>
          <a:p>
            <a:pPr algn="just"/>
            <a:r>
              <a:rPr lang="es-MX" sz="2600" dirty="0">
                <a:latin typeface="Tahoma" panose="020B0604030504040204" pitchFamily="34" charset="0"/>
                <a:ea typeface="Tahoma" panose="020B0604030504040204" pitchFamily="34" charset="0"/>
                <a:cs typeface="Tahoma" panose="020B0604030504040204" pitchFamily="34" charset="0"/>
              </a:rPr>
              <a:t>Esta Representación Edilicia asistió puntualmente a todas y cada una de las Sesiones Ordinarias, Extraordinarias y Solemnes del </a:t>
            </a:r>
            <a:r>
              <a:rPr lang="es-MX" sz="2600" b="1" dirty="0">
                <a:latin typeface="Tahoma" panose="020B0604030504040204" pitchFamily="34" charset="0"/>
                <a:ea typeface="Tahoma" panose="020B0604030504040204" pitchFamily="34" charset="0"/>
                <a:cs typeface="Tahoma" panose="020B0604030504040204" pitchFamily="34" charset="0"/>
              </a:rPr>
              <a:t>H. Ayuntamiento Constitucional de Puerto Vallarta, Jalisco</a:t>
            </a:r>
            <a:r>
              <a:rPr lang="es-MX" sz="2600" dirty="0">
                <a:latin typeface="Tahoma" panose="020B0604030504040204" pitchFamily="34" charset="0"/>
                <a:ea typeface="Tahoma" panose="020B0604030504040204" pitchFamily="34" charset="0"/>
                <a:cs typeface="Tahoma" panose="020B0604030504040204" pitchFamily="34" charset="0"/>
              </a:rPr>
              <a:t>, en virtud de ser la labor más importante de este digno cargo, por ello, siempre escuchando la opinión de la ciudadanía hacemos uso de la voz, analizamos y votamos conscientemente para representar dignamente la voluntad del pueblo Vallartense.</a:t>
            </a:r>
          </a:p>
          <a:p>
            <a:pPr algn="just"/>
            <a:endParaRPr lang="es-ES" sz="2600" dirty="0">
              <a:latin typeface="Tahoma" panose="020B0604030504040204" pitchFamily="34" charset="0"/>
              <a:ea typeface="Tahoma" panose="020B0604030504040204" pitchFamily="34" charset="0"/>
              <a:cs typeface="Tahoma" panose="020B0604030504040204" pitchFamily="34" charset="0"/>
            </a:endParaRPr>
          </a:p>
          <a:p>
            <a:pPr algn="just"/>
            <a:r>
              <a:rPr lang="es-ES" sz="2600" dirty="0">
                <a:latin typeface="Tahoma" panose="020B0604030504040204" pitchFamily="34" charset="0"/>
                <a:ea typeface="Tahoma" panose="020B0604030504040204" pitchFamily="34" charset="0"/>
                <a:cs typeface="Tahoma" panose="020B0604030504040204" pitchFamily="34" charset="0"/>
              </a:rPr>
              <a:t>	E</a:t>
            </a:r>
            <a:r>
              <a:rPr lang="es-MX" sz="2600" dirty="0">
                <a:latin typeface="Tahoma" panose="020B0604030504040204" pitchFamily="34" charset="0"/>
                <a:ea typeface="Tahoma" panose="020B0604030504040204" pitchFamily="34" charset="0"/>
                <a:cs typeface="Tahoma" panose="020B0604030504040204" pitchFamily="34" charset="0"/>
              </a:rPr>
              <a:t>l presidente nos convoco a Sesión Ordinaria el lunes día 31 (treinta y uno) de Octubre de 2022 (dos mil veintidós) en el salón de Cabildo, a la que con mucho gusto tuve a bien asistir. Donde aprobamos por mayoría simple de votos los proyectos de decreto con numero </a:t>
            </a:r>
            <a:r>
              <a:rPr lang="es-MX" sz="2600" b="1" dirty="0">
                <a:latin typeface="Tahoma" panose="020B0604030504040204" pitchFamily="34" charset="0"/>
                <a:ea typeface="Tahoma" panose="020B0604030504040204" pitchFamily="34" charset="0"/>
                <a:cs typeface="Tahoma" panose="020B0604030504040204" pitchFamily="34" charset="0"/>
              </a:rPr>
              <a:t>28826/LXIII/22 </a:t>
            </a:r>
            <a:r>
              <a:rPr lang="es-MX" sz="2600" dirty="0">
                <a:latin typeface="Tahoma" panose="020B0604030504040204" pitchFamily="34" charset="0"/>
                <a:ea typeface="Tahoma" panose="020B0604030504040204" pitchFamily="34" charset="0"/>
                <a:cs typeface="Tahoma" panose="020B0604030504040204" pitchFamily="34" charset="0"/>
              </a:rPr>
              <a:t>y </a:t>
            </a:r>
            <a:r>
              <a:rPr lang="es-MX" sz="2600" b="1" dirty="0">
                <a:latin typeface="Tahoma" panose="020B0604030504040204" pitchFamily="34" charset="0"/>
                <a:ea typeface="Tahoma" panose="020B0604030504040204" pitchFamily="34" charset="0"/>
                <a:cs typeface="Tahoma" panose="020B0604030504040204" pitchFamily="34" charset="0"/>
              </a:rPr>
              <a:t>28827/LXIII/22</a:t>
            </a:r>
            <a:r>
              <a:rPr lang="es-MX" sz="2600" dirty="0">
                <a:latin typeface="Tahoma" panose="020B0604030504040204" pitchFamily="34" charset="0"/>
                <a:ea typeface="Tahoma" panose="020B0604030504040204" pitchFamily="34" charset="0"/>
                <a:cs typeface="Tahoma" panose="020B0604030504040204" pitchFamily="34" charset="0"/>
              </a:rPr>
              <a:t>, aprobado `por el H. Congreso del Estado de Jalisco, mediante el cual se reforman los artículos 13 fracción IV inciso a),21 y 74 de la </a:t>
            </a:r>
            <a:r>
              <a:rPr lang="es-MX" sz="2600" b="1" u="sng" dirty="0">
                <a:latin typeface="Tahoma" panose="020B0604030504040204" pitchFamily="34" charset="0"/>
                <a:ea typeface="Tahoma" panose="020B0604030504040204" pitchFamily="34" charset="0"/>
                <a:cs typeface="Tahoma" panose="020B0604030504040204" pitchFamily="34" charset="0"/>
              </a:rPr>
              <a:t>Constitución política del Estado de Jalisco</a:t>
            </a:r>
            <a:r>
              <a:rPr lang="es-MX" sz="2600" dirty="0">
                <a:latin typeface="Tahoma" panose="020B0604030504040204" pitchFamily="34" charset="0"/>
                <a:ea typeface="Tahoma" panose="020B0604030504040204" pitchFamily="34" charset="0"/>
                <a:cs typeface="Tahoma" panose="020B0604030504040204" pitchFamily="34" charset="0"/>
              </a:rPr>
              <a:t>.</a:t>
            </a:r>
          </a:p>
          <a:p>
            <a:pPr marL="0" indent="0" algn="just">
              <a:buNone/>
            </a:pPr>
            <a:endParaRPr lang="es-ES" sz="2600" dirty="0">
              <a:latin typeface="Tahoma" panose="020B0604030504040204" pitchFamily="34" charset="0"/>
              <a:ea typeface="Tahoma" panose="020B0604030504040204" pitchFamily="34" charset="0"/>
              <a:cs typeface="Tahoma" panose="020B0604030504040204" pitchFamily="34" charset="0"/>
            </a:endParaRPr>
          </a:p>
          <a:p>
            <a:pPr algn="just"/>
            <a:r>
              <a:rPr lang="es-ES" sz="2600" dirty="0">
                <a:latin typeface="Tahoma" panose="020B0604030504040204" pitchFamily="34" charset="0"/>
                <a:ea typeface="Tahoma" panose="020B0604030504040204" pitchFamily="34" charset="0"/>
                <a:cs typeface="Tahoma" panose="020B0604030504040204" pitchFamily="34" charset="0"/>
              </a:rPr>
              <a:t>La siguiente Sesión Ordinaria se celebro el día </a:t>
            </a:r>
            <a:r>
              <a:rPr lang="es-ES" sz="2600" i="1" dirty="0">
                <a:latin typeface="Tahoma" panose="020B0604030504040204" pitchFamily="34" charset="0"/>
                <a:ea typeface="Tahoma" panose="020B0604030504040204" pitchFamily="34" charset="0"/>
                <a:cs typeface="Tahoma" panose="020B0604030504040204" pitchFamily="34" charset="0"/>
              </a:rPr>
              <a:t>Martes 04 (cuatro) de Noviembre del 2022 (dos mil veintidós ), </a:t>
            </a:r>
            <a:r>
              <a:rPr lang="es-ES" sz="2600" dirty="0">
                <a:latin typeface="Tahoma" panose="020B0604030504040204" pitchFamily="34" charset="0"/>
                <a:ea typeface="Tahoma" panose="020B0604030504040204" pitchFamily="34" charset="0"/>
                <a:cs typeface="Tahoma" panose="020B0604030504040204" pitchFamily="34" charset="0"/>
              </a:rPr>
              <a:t>a las 08 (ocho) horas en salón cabildo, en la cual tuvo como finalidad que el Pleno del Ayuntamiento autorice las modificaciones y cierre al presupuesto de Egresos del Municipio de Puerto Vallarta, Jalisco para el ejercicio fiscal 2022.</a:t>
            </a:r>
            <a:br>
              <a:rPr lang="es-ES" sz="2300" dirty="0">
                <a:latin typeface="Tahoma" panose="020B0604030504040204" pitchFamily="34" charset="0"/>
                <a:ea typeface="Tahoma" panose="020B0604030504040204" pitchFamily="34" charset="0"/>
                <a:cs typeface="Tahoma" panose="020B0604030504040204" pitchFamily="34" charset="0"/>
              </a:rPr>
            </a:br>
            <a:endParaRPr lang="es-ES" sz="23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dirty="0">
                <a:latin typeface="Tahoma" panose="020B0604030504040204" pitchFamily="34" charset="0"/>
                <a:ea typeface="Tahoma" panose="020B0604030504040204" pitchFamily="34" charset="0"/>
                <a:cs typeface="Tahoma" panose="020B0604030504040204" pitchFamily="34" charset="0"/>
              </a:rPr>
              <a:t>	</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14</a:t>
            </a:fld>
            <a:endParaRPr lang="es-MX"/>
          </a:p>
        </p:txBody>
      </p:sp>
    </p:spTree>
    <p:extLst>
      <p:ext uri="{BB962C8B-B14F-4D97-AF65-F5344CB8AC3E}">
        <p14:creationId xmlns:p14="http://schemas.microsoft.com/office/powerpoint/2010/main" val="343049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049703E5-89BE-492A-9641-49AD5615B71A}" type="slidenum">
              <a:rPr lang="es-MX" smtClean="0"/>
              <a:t>15</a:t>
            </a:fld>
            <a:endParaRPr lang="es-MX"/>
          </a:p>
        </p:txBody>
      </p:sp>
      <p:sp>
        <p:nvSpPr>
          <p:cNvPr id="6" name="Marcador de contenido 1">
            <a:extLst>
              <a:ext uri="{FF2B5EF4-FFF2-40B4-BE49-F238E27FC236}">
                <a16:creationId xmlns:a16="http://schemas.microsoft.com/office/drawing/2014/main" id="{1BB049DA-C341-4048-AE5F-7933679E74BD}"/>
              </a:ext>
            </a:extLst>
          </p:cNvPr>
          <p:cNvSpPr>
            <a:spLocks noGrp="1"/>
          </p:cNvSpPr>
          <p:nvPr>
            <p:ph idx="1"/>
          </p:nvPr>
        </p:nvSpPr>
        <p:spPr>
          <a:xfrm>
            <a:off x="627907" y="1112109"/>
            <a:ext cx="9022719" cy="6085213"/>
          </a:xfrm>
        </p:spPr>
        <p:txBody>
          <a:bodyPr/>
          <a:lstStyle/>
          <a:p>
            <a:pPr marL="0" indent="0">
              <a:buNone/>
            </a:pPr>
            <a:r>
              <a:rPr lang="es-ES" dirty="0"/>
              <a:t>	</a:t>
            </a:r>
          </a:p>
          <a:p>
            <a:pPr marL="0" indent="0" algn="just">
              <a:buNone/>
            </a:pPr>
            <a:r>
              <a:rPr lang="es-ES" b="1" dirty="0"/>
              <a:t>	</a:t>
            </a:r>
            <a:r>
              <a:rPr lang="es-MX" b="1" u="sng" dirty="0"/>
              <a:t>Posteriormente fuimos convocados a Sesión Ordinaria el día Miércoles 30 de Noviembre del 2022 (dos mil veintidós)</a:t>
            </a:r>
            <a:r>
              <a:rPr lang="es-MX" dirty="0"/>
              <a:t>, </a:t>
            </a:r>
            <a:r>
              <a:rPr lang="es-MX" dirty="0">
                <a:latin typeface="Tahoma" panose="020B0604030504040204" pitchFamily="34" charset="0"/>
                <a:ea typeface="Tahoma" panose="020B0604030504040204" pitchFamily="34" charset="0"/>
                <a:cs typeface="Tahoma" panose="020B0604030504040204" pitchFamily="34" charset="0"/>
              </a:rPr>
              <a:t>donde el que suscribe asistió puntualmente a dicha sesión, donde se votaron temas de los que destacan, girar un exhorto al L.A.E Luis Alberto Michel Rodríguez en su calidad de Presidente Municipal, con el propósito de que instale de forma inmediata el Consejo Municipal de Acceso a las Mujeres a una vida Libre de Violencia, para que a su vez labore el programa Municipal para prevenir, Atender Y Erradicar la Violencia contra las Mujeres.</a:t>
            </a:r>
          </a:p>
          <a:p>
            <a:pPr marL="0" indent="0" algn="just">
              <a:buNone/>
            </a:pPr>
            <a:endParaRPr lang="es-ES"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ES"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Sesión Ordinaria </a:t>
            </a:r>
            <a:r>
              <a:rPr lang="es-MX" dirty="0">
                <a:latin typeface="Tahoma" panose="020B0604030504040204" pitchFamily="34" charset="0"/>
                <a:ea typeface="Tahoma" panose="020B0604030504040204" pitchFamily="34" charset="0"/>
                <a:cs typeface="Tahoma" panose="020B0604030504040204" pitchFamily="34" charset="0"/>
              </a:rPr>
              <a:t>del Viernes 02 (dos) de Diciembre del (dos mil veintidós), a las 13:00 </a:t>
            </a:r>
            <a:r>
              <a:rPr lang="es-MX" dirty="0" err="1">
                <a:latin typeface="Tahoma" panose="020B0604030504040204" pitchFamily="34" charset="0"/>
                <a:ea typeface="Tahoma" panose="020B0604030504040204" pitchFamily="34" charset="0"/>
                <a:cs typeface="Tahoma" panose="020B0604030504040204" pitchFamily="34" charset="0"/>
              </a:rPr>
              <a:t>hrs</a:t>
            </a:r>
            <a:r>
              <a:rPr lang="es-MX" dirty="0">
                <a:latin typeface="Tahoma" panose="020B0604030504040204" pitchFamily="34" charset="0"/>
                <a:ea typeface="Tahoma" panose="020B0604030504040204" pitchFamily="34" charset="0"/>
                <a:cs typeface="Tahoma" panose="020B0604030504040204" pitchFamily="34" charset="0"/>
              </a:rPr>
              <a:t>, que tuvo como orden del día: 1.- Lista de asistencia. 2.- Aprobación del orden del día. 3.- Lectura, discusión y en su caso aprobación de iniciativas agendadas. 3.1.- Iniciativa de Acuerdo Edilicio presentada por el C. Presidente Municipal, mediante la cual propone se autorice la celebración con la empresa INETUM MEXICO,S.A. DE. C.V. y GRUPO DE TECNOLOGIA CIBERNETICA S.A. DE C.V. para la prestación de servicio de estación de enrolamiento y verificación de documentos, para la expedición del pasaporte mexicano.6.- Iniciativas presentadas por los Ciudadanos Integrantes del Ayuntamiento. 5.- Asuntos Generales. 7..- Cierre de la Sesión.    </a:t>
            </a:r>
            <a:endParaRPr lang="es-ES" dirty="0"/>
          </a:p>
        </p:txBody>
      </p:sp>
    </p:spTree>
    <p:extLst>
      <p:ext uri="{BB962C8B-B14F-4D97-AF65-F5344CB8AC3E}">
        <p14:creationId xmlns:p14="http://schemas.microsoft.com/office/powerpoint/2010/main" val="529326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351183" y="557062"/>
            <a:ext cx="9509509" cy="6300938"/>
          </a:xfrm>
        </p:spPr>
        <p:txBody>
          <a:bodyPr>
            <a:normAutofit/>
          </a:bodyPr>
          <a:lstStyle/>
          <a:p>
            <a:pPr marL="0" indent="0" algn="just">
              <a:buNone/>
            </a:pPr>
            <a:r>
              <a:rPr lang="es-MX" sz="2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MX" sz="2000" dirty="0">
                <a:solidFill>
                  <a:schemeClr val="tx1"/>
                </a:solidFill>
                <a:latin typeface="Tahoma" panose="020B0604030504040204" pitchFamily="34" charset="0"/>
                <a:ea typeface="Tahoma" panose="020B0604030504040204" pitchFamily="34" charset="0"/>
                <a:cs typeface="Tahoma" panose="020B0604030504040204" pitchFamily="34" charset="0"/>
              </a:rPr>
              <a:t>La siguiente Sesión Ordinaria del Ayuntamiento, se celebró el </a:t>
            </a:r>
            <a:r>
              <a:rPr lang="es-MX" sz="2000" u="sng" dirty="0">
                <a:solidFill>
                  <a:schemeClr val="tx1"/>
                </a:solidFill>
                <a:latin typeface="Tahoma" panose="020B0604030504040204" pitchFamily="34" charset="0"/>
                <a:ea typeface="Tahoma" panose="020B0604030504040204" pitchFamily="34" charset="0"/>
                <a:cs typeface="Tahoma" panose="020B0604030504040204" pitchFamily="34" charset="0"/>
              </a:rPr>
              <a:t>día viernes 30 (treinta) de diciembre del 2022 (dos mil veintidós). </a:t>
            </a:r>
            <a:r>
              <a:rPr lang="es-MX" sz="2000" dirty="0">
                <a:solidFill>
                  <a:schemeClr val="tx1"/>
                </a:solidFill>
                <a:latin typeface="Tahoma" panose="020B0604030504040204" pitchFamily="34" charset="0"/>
                <a:ea typeface="Tahoma" panose="020B0604030504040204" pitchFamily="34" charset="0"/>
                <a:cs typeface="Tahoma" panose="020B0604030504040204" pitchFamily="34" charset="0"/>
              </a:rPr>
              <a:t>En esta sesión aparte de los temas agendados en el Orden del Día en la misma, discutimos, analizamos y aprobamos el presupuesto de egresos del Municipio de Puerto Vallarta, Jalisco para el ejercicio fiscal 2023, después de varias horas de análisis se termino votando con la mayoría del cuerpo edilicio con las propuestas y modificaciones que se le pidieron al Tesorero Municipal, para que este Presupuesto tuviera un enfoque ciudadano y a su vez dimos margen para poder inyectar al de recurso a las obras prioritarias de vialidades primarias y secundarias de nuestro bello Puerto, por ello, con compromiso siempre hacia con las mayorías.</a:t>
            </a:r>
          </a:p>
          <a:p>
            <a:pPr marL="0" indent="0" algn="just">
              <a:buNone/>
            </a:pPr>
            <a:endParaRPr lang="es-MX" sz="2200" dirty="0">
              <a:solidFill>
                <a:srgbClr val="550F0F"/>
              </a:solidFill>
              <a:latin typeface="Tahoma" panose="020B0604030504040204" pitchFamily="34" charset="0"/>
              <a:ea typeface="Tahoma" panose="020B0604030504040204" pitchFamily="34" charset="0"/>
              <a:cs typeface="Tahoma" panose="020B0604030504040204" pitchFamily="34" charset="0"/>
            </a:endParaRPr>
          </a:p>
        </p:txBody>
      </p:sp>
      <p:sp>
        <p:nvSpPr>
          <p:cNvPr id="2" name="Marcador de número de diapositiva 1"/>
          <p:cNvSpPr>
            <a:spLocks noGrp="1"/>
          </p:cNvSpPr>
          <p:nvPr>
            <p:ph type="sldNum" sz="quarter" idx="12"/>
          </p:nvPr>
        </p:nvSpPr>
        <p:spPr/>
        <p:txBody>
          <a:bodyPr/>
          <a:lstStyle/>
          <a:p>
            <a:fld id="{049703E5-89BE-492A-9641-49AD5615B71A}" type="slidenum">
              <a:rPr lang="es-MX" smtClean="0"/>
              <a:t>16</a:t>
            </a:fld>
            <a:endParaRPr lang="es-MX"/>
          </a:p>
        </p:txBody>
      </p:sp>
      <p:pic>
        <p:nvPicPr>
          <p:cNvPr id="5" name="Imagen 4">
            <a:extLst>
              <a:ext uri="{FF2B5EF4-FFF2-40B4-BE49-F238E27FC236}">
                <a16:creationId xmlns:a16="http://schemas.microsoft.com/office/drawing/2014/main" id="{5ECAAA05-0D95-49B2-B401-7A0C43C7E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7233" y="3707531"/>
            <a:ext cx="5536742" cy="3114417"/>
          </a:xfrm>
          <a:prstGeom prst="rect">
            <a:avLst/>
          </a:prstGeom>
        </p:spPr>
      </p:pic>
    </p:spTree>
    <p:extLst>
      <p:ext uri="{BB962C8B-B14F-4D97-AF65-F5344CB8AC3E}">
        <p14:creationId xmlns:p14="http://schemas.microsoft.com/office/powerpoint/2010/main" val="1269260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74969" y="1098346"/>
            <a:ext cx="9023509" cy="5759654"/>
          </a:xfrm>
        </p:spPr>
        <p:txBody>
          <a:bodyPr>
            <a:normAutofit/>
          </a:bodyPr>
          <a:lstStyle/>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	En fecha martes 31 (treinta y uno) de Enero del 2023 (dos mil veintitrés) a las 10:00 </a:t>
            </a:r>
            <a:r>
              <a:rPr lang="es-MX" sz="2000" dirty="0" err="1">
                <a:latin typeface="Tahoma" panose="020B0604030504040204" pitchFamily="34" charset="0"/>
                <a:ea typeface="Tahoma" panose="020B0604030504040204" pitchFamily="34" charset="0"/>
                <a:cs typeface="Tahoma" panose="020B0604030504040204" pitchFamily="34" charset="0"/>
              </a:rPr>
              <a:t>hrs</a:t>
            </a:r>
            <a:r>
              <a:rPr lang="es-MX" sz="2000" dirty="0">
                <a:latin typeface="Tahoma" panose="020B0604030504040204" pitchFamily="34" charset="0"/>
                <a:ea typeface="Tahoma" panose="020B0604030504040204" pitchFamily="34" charset="0"/>
                <a:cs typeface="Tahoma" panose="020B0604030504040204" pitchFamily="34" charset="0"/>
              </a:rPr>
              <a:t> en salón de cabildo, se llevó a cabo la </a:t>
            </a:r>
            <a:r>
              <a:rPr lang="es-MX" sz="2000" b="1" dirty="0">
                <a:latin typeface="Tahoma" panose="020B0604030504040204" pitchFamily="34" charset="0"/>
                <a:ea typeface="Tahoma" panose="020B0604030504040204" pitchFamily="34" charset="0"/>
                <a:cs typeface="Tahoma" panose="020B0604030504040204" pitchFamily="34" charset="0"/>
              </a:rPr>
              <a:t>Sesión Ordinaria </a:t>
            </a:r>
            <a:r>
              <a:rPr lang="es-MX" sz="2000" dirty="0">
                <a:latin typeface="Tahoma" panose="020B0604030504040204" pitchFamily="34" charset="0"/>
                <a:ea typeface="Tahoma" panose="020B0604030504040204" pitchFamily="34" charset="0"/>
                <a:cs typeface="Tahoma" panose="020B0604030504040204" pitchFamily="34" charset="0"/>
              </a:rPr>
              <a:t>del </a:t>
            </a:r>
            <a:r>
              <a:rPr lang="es-MX" sz="2000" i="1" dirty="0">
                <a:latin typeface="Tahoma" panose="020B0604030504040204" pitchFamily="34" charset="0"/>
                <a:ea typeface="Tahoma" panose="020B0604030504040204" pitchFamily="34" charset="0"/>
                <a:cs typeface="Tahoma" panose="020B0604030504040204" pitchFamily="34" charset="0"/>
              </a:rPr>
              <a:t>H. Ayuntamiento de Puerto Vallarta, Jalisco</a:t>
            </a:r>
            <a:r>
              <a:rPr lang="es-MX" sz="2000" dirty="0">
                <a:latin typeface="Tahoma" panose="020B0604030504040204" pitchFamily="34" charset="0"/>
                <a:ea typeface="Tahoma" panose="020B0604030504040204" pitchFamily="34" charset="0"/>
                <a:cs typeface="Tahoma" panose="020B0604030504040204" pitchFamily="34" charset="0"/>
              </a:rPr>
              <a:t>, donde el que suscribe asistió puntualmente a dicha sesión, donde se votaron temas de importancia para la vida pública de nuestro municipio, tales como la reforma al Articulo 07 (siete) del </a:t>
            </a:r>
            <a:r>
              <a:rPr lang="es-MX" sz="2000" b="1" u="sng" dirty="0">
                <a:latin typeface="Tahoma" panose="020B0604030504040204" pitchFamily="34" charset="0"/>
                <a:ea typeface="Tahoma" panose="020B0604030504040204" pitchFamily="34" charset="0"/>
                <a:cs typeface="Tahoma" panose="020B0604030504040204" pitchFamily="34" charset="0"/>
              </a:rPr>
              <a:t>Reglamento de Adquisiciones, Enajenaciones, Arrendamientos Y contratación de servicios del Municipio de Puerto Vallarta, Jalisco</a:t>
            </a:r>
            <a:r>
              <a:rPr lang="es-MX" sz="2000" dirty="0">
                <a:latin typeface="Tahoma" panose="020B0604030504040204" pitchFamily="34" charset="0"/>
                <a:ea typeface="Tahoma" panose="020B0604030504040204" pitchFamily="34" charset="0"/>
                <a:cs typeface="Tahoma" panose="020B0604030504040204" pitchFamily="34" charset="0"/>
              </a:rPr>
              <a:t>. Se propone turnar para sus análisis y posterior dictamen a las comisiones edilicias de Reglamentos y Puntos Constitucionales; Educación, Innovación, Ciencia y Tecnología; Inspección y; Seguridad publica y Transito. </a:t>
            </a:r>
          </a:p>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	La siguiente Sesión se celebró el 28 (veinte ocho) de febrero del 2023 (dos mil veintitrés), a las 11 de la mañana en el Salón de Cabildo, en esta Sesión se llevaron a votación temas de relevancia entre los que destacan; el Informe presentado por el Mtro. Randy Alfredo López Martínez, relativo a la viabilidad de la extinción del Fideicomiso. También se propone a los integrantes del Pleno del Ayuntamiento se autorice la celebración de un contrato de donación para el Municipio de Mascota, Jalisco, un camión de bomberos tipo motobomba. </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17</a:t>
            </a:fld>
            <a:endParaRPr lang="es-MX"/>
          </a:p>
        </p:txBody>
      </p:sp>
    </p:spTree>
    <p:extLst>
      <p:ext uri="{BB962C8B-B14F-4D97-AF65-F5344CB8AC3E}">
        <p14:creationId xmlns:p14="http://schemas.microsoft.com/office/powerpoint/2010/main" val="2735916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0FC5B0F-49C1-4353-9D24-930BF44F1DD2}"/>
              </a:ext>
            </a:extLst>
          </p:cNvPr>
          <p:cNvSpPr>
            <a:spLocks noGrp="1"/>
          </p:cNvSpPr>
          <p:nvPr>
            <p:ph idx="1"/>
          </p:nvPr>
        </p:nvSpPr>
        <p:spPr>
          <a:xfrm>
            <a:off x="677335" y="2160590"/>
            <a:ext cx="8596668" cy="4697410"/>
          </a:xfrm>
        </p:spPr>
        <p:txBody>
          <a:bodyPr>
            <a:normAutofit lnSpcReduction="10000"/>
          </a:bodyPr>
          <a:lstStyle/>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endParaRPr lang="es-ES" dirty="0"/>
          </a:p>
          <a:p>
            <a:pPr algn="just"/>
            <a:r>
              <a:rPr lang="es-ES" b="1" dirty="0"/>
              <a:t>En esta misma Sesión Ordinaria del 28 de Febrero del 2023 presente una </a:t>
            </a:r>
            <a:r>
              <a:rPr lang="es-ES" b="1" u="sng" dirty="0"/>
              <a:t>Iniciativa que tiene por objeto la creación de un protocolo para las personas en situación de calle en el Municipio de Puerto Vallarta Jalisco. Por sus siglas FAVIRL</a:t>
            </a:r>
            <a:r>
              <a:rPr lang="es-ES" b="1" dirty="0"/>
              <a:t>, dicha iniciativa fue turnada a las comisiones edilicias permanentes de Justicia y Derechos Humanos, Educación Ciencia y Tecnología, Salud , Gobernación así como a la de Reglamento y Puntos Constitucionales.</a:t>
            </a:r>
            <a:endParaRPr lang="es-MX" b="1" dirty="0"/>
          </a:p>
        </p:txBody>
      </p:sp>
      <p:sp>
        <p:nvSpPr>
          <p:cNvPr id="4" name="Marcador de número de diapositiva 3">
            <a:extLst>
              <a:ext uri="{FF2B5EF4-FFF2-40B4-BE49-F238E27FC236}">
                <a16:creationId xmlns:a16="http://schemas.microsoft.com/office/drawing/2014/main" id="{F9AB116C-CFC4-46A4-8DBD-4445571DC5A6}"/>
              </a:ext>
            </a:extLst>
          </p:cNvPr>
          <p:cNvSpPr>
            <a:spLocks noGrp="1"/>
          </p:cNvSpPr>
          <p:nvPr>
            <p:ph type="sldNum" sz="quarter" idx="12"/>
          </p:nvPr>
        </p:nvSpPr>
        <p:spPr/>
        <p:txBody>
          <a:bodyPr/>
          <a:lstStyle/>
          <a:p>
            <a:fld id="{049703E5-89BE-492A-9641-49AD5615B71A}" type="slidenum">
              <a:rPr lang="es-MX" smtClean="0"/>
              <a:t>18</a:t>
            </a:fld>
            <a:endParaRPr lang="es-MX"/>
          </a:p>
        </p:txBody>
      </p:sp>
      <p:pic>
        <p:nvPicPr>
          <p:cNvPr id="6" name="Imagen 5">
            <a:extLst>
              <a:ext uri="{FF2B5EF4-FFF2-40B4-BE49-F238E27FC236}">
                <a16:creationId xmlns:a16="http://schemas.microsoft.com/office/drawing/2014/main" id="{E5C72E1F-70E3-49D0-8D2D-6A6D22D5F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287" y="684255"/>
            <a:ext cx="7199870" cy="4049927"/>
          </a:xfrm>
          <a:prstGeom prst="rect">
            <a:avLst/>
          </a:prstGeom>
        </p:spPr>
      </p:pic>
    </p:spTree>
    <p:extLst>
      <p:ext uri="{BB962C8B-B14F-4D97-AF65-F5344CB8AC3E}">
        <p14:creationId xmlns:p14="http://schemas.microsoft.com/office/powerpoint/2010/main" val="43761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936"/>
          <a:stretch/>
        </p:blipFill>
        <p:spPr>
          <a:xfrm>
            <a:off x="808385" y="993672"/>
            <a:ext cx="8465618" cy="4766486"/>
          </a:xfrm>
        </p:spPr>
      </p:pic>
      <p:sp>
        <p:nvSpPr>
          <p:cNvPr id="6" name="Marcador de número de diapositiva 5"/>
          <p:cNvSpPr>
            <a:spLocks noGrp="1"/>
          </p:cNvSpPr>
          <p:nvPr>
            <p:ph type="sldNum" sz="quarter" idx="12"/>
          </p:nvPr>
        </p:nvSpPr>
        <p:spPr/>
        <p:txBody>
          <a:bodyPr/>
          <a:lstStyle/>
          <a:p>
            <a:fld id="{049703E5-89BE-492A-9641-49AD5615B71A}" type="slidenum">
              <a:rPr lang="es-MX" smtClean="0"/>
              <a:t>19</a:t>
            </a:fld>
            <a:endParaRPr lang="es-MX"/>
          </a:p>
        </p:txBody>
      </p:sp>
      <p:sp>
        <p:nvSpPr>
          <p:cNvPr id="5" name="CuadroTexto 4"/>
          <p:cNvSpPr txBox="1"/>
          <p:nvPr/>
        </p:nvSpPr>
        <p:spPr>
          <a:xfrm>
            <a:off x="3776870" y="5900760"/>
            <a:ext cx="5497133" cy="646331"/>
          </a:xfrm>
          <a:prstGeom prst="rect">
            <a:avLst/>
          </a:prstGeom>
          <a:noFill/>
        </p:spPr>
        <p:txBody>
          <a:bodyPr wrap="square" rtlCol="0">
            <a:spAutoFit/>
          </a:bodyPr>
          <a:lstStyle/>
          <a:p>
            <a:r>
              <a:rPr lang="es-MX" dirty="0"/>
              <a:t>(FOTOGRAFIA CON MIS COMPAÑERAS Y COMPAÑEROS EDILES DE LA ADMINISTRACIÓN 2021- 2024)</a:t>
            </a:r>
          </a:p>
        </p:txBody>
      </p:sp>
    </p:spTree>
    <p:extLst>
      <p:ext uri="{BB962C8B-B14F-4D97-AF65-F5344CB8AC3E}">
        <p14:creationId xmlns:p14="http://schemas.microsoft.com/office/powerpoint/2010/main" val="31536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3534" y="1961320"/>
            <a:ext cx="8950796" cy="4080043"/>
          </a:xfrm>
        </p:spPr>
        <p:txBody>
          <a:bodyPr>
            <a:normAutofit/>
          </a:bodyPr>
          <a:lstStyle/>
          <a:p>
            <a:pPr algn="ct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SEGUNDO INFORME DE ACTIVIDADES DE LA ADMINISTRACIÓN PÚBLICA MUNICIPAL DE PUERTO VALLARTA, JALISCO PARA EL PERIODO 2021-2024.</a:t>
            </a:r>
            <a:br>
              <a:rPr lang="es-MX" sz="24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br>
              <a:rPr lang="es-MX" sz="24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REGIDOR C. JOSÉ RODRIGUEZ GONZALEZ.</a:t>
            </a:r>
            <a:br>
              <a:rPr lang="es-MX" sz="24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br>
              <a:rPr lang="es-MX" sz="24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EN MI CARÁCTER DE REGIDOR Y COMO PRESIDENTE </a:t>
            </a:r>
            <a:b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DE LAS COMISIONES EDILICIAS PERMANENTES DE ORDENAMIENTO TERRITORIAL, INSPECCIÓN Y AGUA.</a:t>
            </a:r>
            <a:endParaRPr lang="es-MX" sz="4800" dirty="0"/>
          </a:p>
        </p:txBody>
      </p:sp>
      <p:sp>
        <p:nvSpPr>
          <p:cNvPr id="3" name="Marcador de número de diapositiva 2"/>
          <p:cNvSpPr>
            <a:spLocks noGrp="1"/>
          </p:cNvSpPr>
          <p:nvPr>
            <p:ph type="sldNum" sz="quarter" idx="12"/>
          </p:nvPr>
        </p:nvSpPr>
        <p:spPr/>
        <p:txBody>
          <a:bodyPr/>
          <a:lstStyle/>
          <a:p>
            <a:fld id="{049703E5-89BE-492A-9641-49AD5615B71A}" type="slidenum">
              <a:rPr lang="es-MX" smtClean="0"/>
              <a:t>2</a:t>
            </a:fld>
            <a:endParaRPr lang="es-MX"/>
          </a:p>
        </p:txBody>
      </p:sp>
      <p:sp>
        <p:nvSpPr>
          <p:cNvPr id="4" name="CuadroTexto 3"/>
          <p:cNvSpPr txBox="1"/>
          <p:nvPr/>
        </p:nvSpPr>
        <p:spPr>
          <a:xfrm>
            <a:off x="5989320" y="675861"/>
            <a:ext cx="3443709" cy="353943"/>
          </a:xfrm>
          <a:prstGeom prst="rect">
            <a:avLst/>
          </a:prstGeom>
          <a:noFill/>
        </p:spPr>
        <p:txBody>
          <a:bodyPr wrap="square" rtlCol="0">
            <a:spAutoFit/>
          </a:bodyPr>
          <a:lstStyle/>
          <a:p>
            <a:r>
              <a:rPr lang="es-MX" sz="1700" b="1" dirty="0">
                <a:latin typeface="Tahoma" panose="020B0604030504040204" pitchFamily="34" charset="0"/>
                <a:ea typeface="Tahoma" panose="020B0604030504040204" pitchFamily="34" charset="0"/>
                <a:cs typeface="Tahoma" panose="020B0604030504040204" pitchFamily="34" charset="0"/>
              </a:rPr>
              <a:t>Asunto: </a:t>
            </a:r>
            <a:r>
              <a:rPr lang="es-MX" sz="1700" dirty="0">
                <a:latin typeface="Arial" panose="020B0604020202020204" pitchFamily="34" charset="0"/>
                <a:ea typeface="Tahoma" panose="020B0604030504040204" pitchFamily="34" charset="0"/>
                <a:cs typeface="Arial" panose="020B0604020202020204" pitchFamily="34" charset="0"/>
              </a:rPr>
              <a:t>Segundo Informe Anual.</a:t>
            </a:r>
            <a:endParaRPr lang="es-MX"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743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4948" y="593124"/>
            <a:ext cx="8952111" cy="6388443"/>
          </a:xfrm>
        </p:spPr>
        <p:txBody>
          <a:bodyPr>
            <a:normAutofit fontScale="92500" lnSpcReduction="10000"/>
          </a:bodyPr>
          <a:lstStyle/>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	Se me convoco también a la </a:t>
            </a:r>
            <a:r>
              <a:rPr lang="es-MX" sz="2000" i="1" dirty="0">
                <a:latin typeface="Tahoma" panose="020B0604030504040204" pitchFamily="34" charset="0"/>
                <a:ea typeface="Tahoma" panose="020B0604030504040204" pitchFamily="34" charset="0"/>
                <a:cs typeface="Tahoma" panose="020B0604030504040204" pitchFamily="34" charset="0"/>
              </a:rPr>
              <a:t>Sesión Extraordinaria </a:t>
            </a:r>
            <a:r>
              <a:rPr lang="es-MX" sz="2000" dirty="0">
                <a:latin typeface="Tahoma" panose="020B0604030504040204" pitchFamily="34" charset="0"/>
                <a:ea typeface="Tahoma" panose="020B0604030504040204" pitchFamily="34" charset="0"/>
                <a:cs typeface="Tahoma" panose="020B0604030504040204" pitchFamily="34" charset="0"/>
              </a:rPr>
              <a:t>del Ayuntamiento en fecha </a:t>
            </a:r>
            <a:r>
              <a:rPr lang="es-MX" sz="2000" u="sng" dirty="0">
                <a:latin typeface="Tahoma" panose="020B0604030504040204" pitchFamily="34" charset="0"/>
                <a:ea typeface="Tahoma" panose="020B0604030504040204" pitchFamily="34" charset="0"/>
                <a:cs typeface="Tahoma" panose="020B0604030504040204" pitchFamily="34" charset="0"/>
              </a:rPr>
              <a:t>miércoles 29 (veintinueve) de Marzo del 2023 (dos mil veintitrés) </a:t>
            </a:r>
            <a:r>
              <a:rPr lang="es-MX" sz="2000" dirty="0">
                <a:latin typeface="Tahoma" panose="020B0604030504040204" pitchFamily="34" charset="0"/>
                <a:ea typeface="Tahoma" panose="020B0604030504040204" pitchFamily="34" charset="0"/>
                <a:cs typeface="Tahoma" panose="020B0604030504040204" pitchFamily="34" charset="0"/>
              </a:rPr>
              <a:t>a las 10:00 horas en el Salón de Cabildo, el cual estuvo en el punto de acuerdo 3.1 mediante la cual se propone a este Ayuntamiento se autorice la participación del municipio en el programa “Barios de paz” para el ejercicio fiscal 2023.</a:t>
            </a:r>
          </a:p>
          <a:p>
            <a:pPr marL="0" indent="0" algn="just">
              <a:buNone/>
            </a:pPr>
            <a:endParaRPr lang="es-MX"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	El </a:t>
            </a:r>
            <a:r>
              <a:rPr lang="es-MX" sz="2000" u="sng" dirty="0">
                <a:latin typeface="Tahoma" panose="020B0604030504040204" pitchFamily="34" charset="0"/>
                <a:ea typeface="Tahoma" panose="020B0604030504040204" pitchFamily="34" charset="0"/>
                <a:cs typeface="Tahoma" panose="020B0604030504040204" pitchFamily="34" charset="0"/>
              </a:rPr>
              <a:t>viernes 31 (treinta y uno) de marzo del 2023 (dos mil veintitrés) </a:t>
            </a:r>
            <a:r>
              <a:rPr lang="es-MX" sz="2000" dirty="0">
                <a:latin typeface="Tahoma" panose="020B0604030504040204" pitchFamily="34" charset="0"/>
                <a:ea typeface="Tahoma" panose="020B0604030504040204" pitchFamily="34" charset="0"/>
                <a:cs typeface="Tahoma" panose="020B0604030504040204" pitchFamily="34" charset="0"/>
              </a:rPr>
              <a:t>en la Sesión Ordinaria del H. Ayuntamiento Constitucional de Puerto Vallarta, Jalisco, se abordaron los temas que venían agendados en el Orden del Día de esta sesión, entre los cuales constaban los siguientes puntos; Iniciativa para asignar un espacio idóneo para utilizarse como comedor de empleados municipales, el cual mi voto fue a favor ya que todos los empleados merecen un espacio digno para tomar sus alimentos. </a:t>
            </a:r>
          </a:p>
          <a:p>
            <a:pPr marL="0" indent="0" algn="just">
              <a:buNone/>
            </a:pPr>
            <a:endParaRPr lang="es-MX"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	En esta misma Sesión Ordinaria también aprobamos la Iniciativa de nuestra compañera Regidora autorizar capacitar con cursos de Ingles de manera gratuita y obligatoria a los policías turísticos, así como a los servidores publico que brindan atención de primer contacto a los Ciudadanos y turistas extranjeros. Entre otros temas y dictámenes, destacando estos, en la Sesión mencionada con anterioridad.</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20</a:t>
            </a:fld>
            <a:endParaRPr lang="es-MX"/>
          </a:p>
        </p:txBody>
      </p:sp>
    </p:spTree>
    <p:extLst>
      <p:ext uri="{BB962C8B-B14F-4D97-AF65-F5344CB8AC3E}">
        <p14:creationId xmlns:p14="http://schemas.microsoft.com/office/powerpoint/2010/main" val="3847342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1445" y="767112"/>
            <a:ext cx="8575979" cy="6511017"/>
          </a:xfrm>
        </p:spPr>
        <p:txBody>
          <a:bodyPr>
            <a:normAutofit/>
          </a:bodyPr>
          <a:lstStyle/>
          <a:p>
            <a:pPr marL="0" indent="0" algn="just">
              <a:buNone/>
            </a:pPr>
            <a:endParaRPr lang="es-MX"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br>
              <a:rPr lang="es-ES" sz="2000" dirty="0">
                <a:latin typeface="Tahoma" panose="020B0604030504040204" pitchFamily="34" charset="0"/>
                <a:ea typeface="Tahoma" panose="020B0604030504040204" pitchFamily="34" charset="0"/>
                <a:cs typeface="Tahoma" panose="020B0604030504040204" pitchFamily="34" charset="0"/>
              </a:rPr>
            </a:br>
            <a:endParaRPr lang="es-MX" sz="2000" b="1"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El pasado viernes 28 de abril del 2023, a las 11 en el salón de cabildo nos convocaron a la sesión ordinaria en la que aprobamos entre otros temas una iniciativa en la que se integro el </a:t>
            </a:r>
            <a:r>
              <a:rPr lang="es-MX" sz="2000" u="sng" dirty="0">
                <a:latin typeface="Tahoma" panose="020B0604030504040204" pitchFamily="34" charset="0"/>
                <a:ea typeface="Tahoma" panose="020B0604030504040204" pitchFamily="34" charset="0"/>
                <a:cs typeface="Tahoma" panose="020B0604030504040204" pitchFamily="34" charset="0"/>
              </a:rPr>
              <a:t>comité de ciudades hermanas </a:t>
            </a:r>
            <a:r>
              <a:rPr lang="es-MX" sz="2000" dirty="0">
                <a:latin typeface="Tahoma" panose="020B0604030504040204" pitchFamily="34" charset="0"/>
                <a:ea typeface="Tahoma" panose="020B0604030504040204" pitchFamily="34" charset="0"/>
                <a:cs typeface="Tahoma" panose="020B0604030504040204" pitchFamily="34" charset="0"/>
              </a:rPr>
              <a:t>con la Ciudad de Aguascalientes recayendo en el </a:t>
            </a:r>
            <a:r>
              <a:rPr lang="es-MX" sz="2000" b="1" dirty="0">
                <a:latin typeface="Tahoma" panose="020B0604030504040204" pitchFamily="34" charset="0"/>
                <a:ea typeface="Tahoma" panose="020B0604030504040204" pitchFamily="34" charset="0"/>
                <a:cs typeface="Tahoma" panose="020B0604030504040204" pitchFamily="34" charset="0"/>
              </a:rPr>
              <a:t>Acuerdo 0289/2020.</a:t>
            </a: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sz="2000" dirty="0">
              <a:latin typeface="Tahoma" panose="020B0604030504040204" pitchFamily="34" charset="0"/>
              <a:ea typeface="Tahoma" panose="020B0604030504040204" pitchFamily="34" charset="0"/>
              <a:cs typeface="Tahoma" panose="020B0604030504040204" pitchFamily="34" charset="0"/>
            </a:endParaRP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21</a:t>
            </a:fld>
            <a:endParaRPr lang="es-MX" dirty="0"/>
          </a:p>
        </p:txBody>
      </p:sp>
      <p:pic>
        <p:nvPicPr>
          <p:cNvPr id="5" name="Imagen 4">
            <a:extLst>
              <a:ext uri="{FF2B5EF4-FFF2-40B4-BE49-F238E27FC236}">
                <a16:creationId xmlns:a16="http://schemas.microsoft.com/office/drawing/2014/main" id="{5890EBAD-D51D-4CC2-8BDA-621881ABF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561" y="531340"/>
            <a:ext cx="7375748" cy="4120670"/>
          </a:xfrm>
          <a:prstGeom prst="rect">
            <a:avLst/>
          </a:prstGeom>
        </p:spPr>
      </p:pic>
    </p:spTree>
    <p:extLst>
      <p:ext uri="{BB962C8B-B14F-4D97-AF65-F5344CB8AC3E}">
        <p14:creationId xmlns:p14="http://schemas.microsoft.com/office/powerpoint/2010/main" val="2633458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2890" y="1239382"/>
            <a:ext cx="9109710" cy="5995009"/>
          </a:xfrm>
        </p:spPr>
        <p:txBody>
          <a:bodyPr>
            <a:normAutofit lnSpcReduction="10000"/>
          </a:bodyPr>
          <a:lstStyle/>
          <a:p>
            <a:pPr algn="just"/>
            <a:r>
              <a:rPr lang="es-MX" dirty="0">
                <a:latin typeface="Tahoma" panose="020B0604030504040204" pitchFamily="34" charset="0"/>
                <a:ea typeface="Tahoma" panose="020B0604030504040204" pitchFamily="34" charset="0"/>
                <a:cs typeface="Tahoma" panose="020B0604030504040204" pitchFamily="34" charset="0"/>
              </a:rPr>
              <a:t>Posteriormente con fecha de 31 de mayo a las 11 de la mañana nos convocaron a Sesión Ordinaria del H. Ayuntamiento de Puerto Vallarta, Jalisco en la que  se presente una iniciativa que fue turnada a una de mis Comisiones Edilicias que tengo a bien Presidir,  “</a:t>
            </a:r>
            <a:r>
              <a:rPr lang="es-MX" b="1" dirty="0">
                <a:latin typeface="Tahoma" panose="020B0604030504040204" pitchFamily="34" charset="0"/>
                <a:ea typeface="Tahoma" panose="020B0604030504040204" pitchFamily="34" charset="0"/>
                <a:cs typeface="Tahoma" panose="020B0604030504040204" pitchFamily="34" charset="0"/>
              </a:rPr>
              <a:t>Propuesta de Declaratoria como Área Natural Protegida Municipal, Parque Agua Azul, Parque Antenas, Parque Benito Juárez y Parque Buenos Aires” recayendo en Acuerdo Edilicio a la Comisión de Ordenamiento Territorial.</a:t>
            </a:r>
          </a:p>
          <a:p>
            <a:pPr marL="0" indent="0" algn="just">
              <a:buNone/>
            </a:pPr>
            <a:endParaRPr lang="es-MX" dirty="0"/>
          </a:p>
          <a:p>
            <a:pPr algn="just"/>
            <a:r>
              <a:rPr lang="es-MX" dirty="0"/>
              <a:t>El viernes 30 de junio a las 11 de la mañana fuimos convocados a la Sesión Ordinaria en la que </a:t>
            </a:r>
            <a:r>
              <a:rPr lang="es-MX" b="1" dirty="0"/>
              <a:t>se aprobó el dictamen emitido por las </a:t>
            </a:r>
            <a:r>
              <a:rPr lang="es-MX" b="1" i="1" dirty="0"/>
              <a:t>comisiones de Ordenamiento Territorial </a:t>
            </a:r>
            <a:r>
              <a:rPr lang="es-MX" dirty="0"/>
              <a:t>mediante el cual propone autorizar </a:t>
            </a:r>
            <a:r>
              <a:rPr lang="es-MX" b="1" dirty="0"/>
              <a:t>la Creación e Implementación del </a:t>
            </a:r>
            <a:r>
              <a:rPr lang="es-MX" b="1" i="1" u="sng" dirty="0"/>
              <a:t>POTZMI.</a:t>
            </a:r>
          </a:p>
          <a:p>
            <a:pPr marL="0" indent="0">
              <a:buNone/>
            </a:pPr>
            <a:endParaRPr lang="es-MX" dirty="0"/>
          </a:p>
          <a:p>
            <a:pPr algn="just"/>
            <a:r>
              <a:rPr lang="es-MX" dirty="0"/>
              <a:t>El pasado 7 de julio a las 16:00 horas, acudimos a la Sesión Ordinaria del H. Ayuntamiento de Puerto Vallarta, Jalisco en la que nos enfocamos al estudio de la </a:t>
            </a:r>
            <a:r>
              <a:rPr lang="es-MX" b="1" dirty="0"/>
              <a:t>Propuesta de Modificaciones al Presupuesto de Egresos 2023</a:t>
            </a:r>
            <a:r>
              <a:rPr lang="es-MX" dirty="0"/>
              <a:t>, cabe mencionar que en este punto del Orden del día hice una propuesta de modificación previendo el que se destinara más recurso a Obra Pública, misma propuesta que fue votada a favor por el resto del cuerpo edilicio quedando con algunas modificaciones que beneficiaban de manera directa a la ciudadanía.</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22</a:t>
            </a:fld>
            <a:endParaRPr lang="es-MX"/>
          </a:p>
        </p:txBody>
      </p:sp>
    </p:spTree>
    <p:extLst>
      <p:ext uri="{BB962C8B-B14F-4D97-AF65-F5344CB8AC3E}">
        <p14:creationId xmlns:p14="http://schemas.microsoft.com/office/powerpoint/2010/main" val="1268045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049703E5-89BE-492A-9641-49AD5615B71A}" type="slidenum">
              <a:rPr lang="es-MX" smtClean="0"/>
              <a:t>23</a:t>
            </a:fld>
            <a:endParaRPr lang="es-MX"/>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471" t="3038" r="3169"/>
          <a:stretch/>
        </p:blipFill>
        <p:spPr>
          <a:xfrm>
            <a:off x="1630215" y="2623295"/>
            <a:ext cx="6308035" cy="4107014"/>
          </a:xfrm>
          <a:prstGeom prst="rect">
            <a:avLst/>
          </a:prstGeom>
        </p:spPr>
      </p:pic>
      <p:sp>
        <p:nvSpPr>
          <p:cNvPr id="5" name="Rectángulo 4"/>
          <p:cNvSpPr/>
          <p:nvPr/>
        </p:nvSpPr>
        <p:spPr>
          <a:xfrm>
            <a:off x="318949" y="684303"/>
            <a:ext cx="9130748" cy="1938992"/>
          </a:xfrm>
          <a:prstGeom prst="rect">
            <a:avLst/>
          </a:prstGeom>
        </p:spPr>
        <p:txBody>
          <a:bodyPr wrap="square">
            <a:spAutoFit/>
          </a:bodyPr>
          <a:lstStyle/>
          <a:p>
            <a:pPr algn="just"/>
            <a:r>
              <a:rPr lang="es-MX" sz="2000" dirty="0">
                <a:latin typeface="Tahoma" panose="020B0604030504040204" pitchFamily="34" charset="0"/>
                <a:ea typeface="Tahoma" panose="020B0604030504040204" pitchFamily="34" charset="0"/>
                <a:cs typeface="Tahoma" panose="020B0604030504040204" pitchFamily="34" charset="0"/>
              </a:rPr>
              <a:t>	El día jueves 20 de Julio del 2023 fuimos convocados a sesión extraordinaria, la cual en un punto de acuerdo mediante la cual se propone a este Ayuntamiento se autorice la Participación del Municipio de Puerto Vallarta en el esquema de potenciación del Fondo de Estabilización de los Ingresos de las Entidades Federativas (FEIEF) mediante la suscripción de una carta compromiso ante el Gobierno del Estado.</a:t>
            </a:r>
          </a:p>
        </p:txBody>
      </p:sp>
    </p:spTree>
    <p:extLst>
      <p:ext uri="{BB962C8B-B14F-4D97-AF65-F5344CB8AC3E}">
        <p14:creationId xmlns:p14="http://schemas.microsoft.com/office/powerpoint/2010/main" val="908702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3285" y="903824"/>
            <a:ext cx="8988253" cy="5652744"/>
          </a:xfrm>
        </p:spPr>
        <p:txBody>
          <a:bodyPr>
            <a:normAutofit fontScale="47500" lnSpcReduction="20000"/>
          </a:bodyPr>
          <a:lstStyle/>
          <a:p>
            <a:pPr marL="0" indent="0" algn="just">
              <a:buNone/>
            </a:pPr>
            <a:r>
              <a:rPr lang="es-MX" sz="4200" dirty="0">
                <a:latin typeface="Tahoma" panose="020B0604030504040204" pitchFamily="34" charset="0"/>
                <a:ea typeface="Tahoma" panose="020B0604030504040204" pitchFamily="34" charset="0"/>
                <a:cs typeface="Tahoma" panose="020B0604030504040204" pitchFamily="34" charset="0"/>
              </a:rPr>
              <a:t>El pasado miércoles 30 de Agosto del 2023 en Sesión Ordinaria, hubo varios puntos de acuerdos en la que uno de ellos se proponía autorizar la modificación de la Ley de Ingresos del Municipio de Puerto Vallarta, para el ejercicio fiscal 2024 mismo que integraba los servicios de agua potable, drenaje, alcantarillado, tratamiento y disposición final de aguas residuales, así como tablas de valores catastrales para el ejercicio fiscal 2024, en ese sentido nuestro voto fue unánime y decidimos no autorizar ese punto de acuerdo y quedarnos con el ejercicio fiscal 2023, debido a que los aumentos a las tarifas conducían a un golpe al bolsillo del pueblo, por ello, dijimos no a los aumentos, y se fue la del ejercicio fiscal inmediato anterior a la aprobación del Congreso.</a:t>
            </a:r>
          </a:p>
          <a:p>
            <a:pPr marL="0" indent="0" algn="just">
              <a:buNone/>
            </a:pPr>
            <a:endParaRPr lang="es-ES" sz="2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sz="2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2200" dirty="0">
                <a:latin typeface="Tahoma" panose="020B0604030504040204" pitchFamily="34" charset="0"/>
                <a:ea typeface="Tahoma" panose="020B0604030504040204" pitchFamily="34" charset="0"/>
                <a:cs typeface="Tahoma" panose="020B0604030504040204" pitchFamily="34" charset="0"/>
              </a:rPr>
              <a:t>	</a:t>
            </a:r>
            <a:endParaRPr lang="es-MX"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24</a:t>
            </a:fld>
            <a:endParaRPr lang="es-MX"/>
          </a:p>
        </p:txBody>
      </p:sp>
      <p:pic>
        <p:nvPicPr>
          <p:cNvPr id="5" name="Imagen 4">
            <a:extLst>
              <a:ext uri="{FF2B5EF4-FFF2-40B4-BE49-F238E27FC236}">
                <a16:creationId xmlns:a16="http://schemas.microsoft.com/office/drawing/2014/main" id="{E0C51EEC-7546-4265-B577-5237D32044A5}"/>
              </a:ext>
            </a:extLst>
          </p:cNvPr>
          <p:cNvPicPr>
            <a:picLocks noChangeAspect="1"/>
          </p:cNvPicPr>
          <p:nvPr/>
        </p:nvPicPr>
        <p:blipFill rotWithShape="1">
          <a:blip r:embed="rId2">
            <a:extLst>
              <a:ext uri="{28A0092B-C50C-407E-A947-70E740481C1C}">
                <a14:useLocalDpi xmlns:a14="http://schemas.microsoft.com/office/drawing/2010/main" val="0"/>
              </a:ext>
            </a:extLst>
          </a:blip>
          <a:srcRect t="13732" r="2989" b="5622"/>
          <a:stretch/>
        </p:blipFill>
        <p:spPr>
          <a:xfrm>
            <a:off x="944160" y="3730196"/>
            <a:ext cx="7646504" cy="3034639"/>
          </a:xfrm>
          <a:prstGeom prst="rect">
            <a:avLst/>
          </a:prstGeom>
        </p:spPr>
      </p:pic>
    </p:spTree>
    <p:extLst>
      <p:ext uri="{BB962C8B-B14F-4D97-AF65-F5344CB8AC3E}">
        <p14:creationId xmlns:p14="http://schemas.microsoft.com/office/powerpoint/2010/main" val="3032233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553E48A-7DD2-473C-B2CC-6B5CAB7226D3}"/>
              </a:ext>
            </a:extLst>
          </p:cNvPr>
          <p:cNvSpPr>
            <a:spLocks noGrp="1"/>
          </p:cNvSpPr>
          <p:nvPr>
            <p:ph idx="1"/>
          </p:nvPr>
        </p:nvSpPr>
        <p:spPr>
          <a:xfrm>
            <a:off x="135924" y="451511"/>
            <a:ext cx="10330249" cy="6282921"/>
          </a:xfrm>
        </p:spPr>
        <p:txBody>
          <a:bodyPr/>
          <a:lstStyle/>
          <a:p>
            <a:endParaRPr lang="es-ES" dirty="0"/>
          </a:p>
          <a:p>
            <a:endParaRPr lang="es-ES" dirty="0"/>
          </a:p>
          <a:p>
            <a:r>
              <a:rPr lang="es-ES" dirty="0"/>
              <a:t>En esta misma Sesión Ordinaria del 30 de Agosto del año en curso, tuvimos a bien presentar una iniciativa de punto de acuerdo tendiente a aprobar por acuerdo edilicio, la elaboración de los contratos de comodato con la Parroquia y las capillas </a:t>
            </a:r>
          </a:p>
          <a:p>
            <a:r>
              <a:rPr lang="es-ES" b="1" dirty="0"/>
              <a:t>1.- la Parroquia Nuestra Señora del Monte Carmelo y las capillas </a:t>
            </a:r>
          </a:p>
          <a:p>
            <a:r>
              <a:rPr lang="es-ES" b="1" dirty="0"/>
              <a:t>2.- Santo Niño de Jesús,</a:t>
            </a:r>
          </a:p>
          <a:p>
            <a:r>
              <a:rPr lang="es-ES" b="1" dirty="0"/>
              <a:t> 3.-  Señor de la Misericordia,</a:t>
            </a:r>
          </a:p>
          <a:p>
            <a:r>
              <a:rPr lang="es-ES" b="1" dirty="0"/>
              <a:t> 4.- Señor de los Milagros, así como</a:t>
            </a:r>
          </a:p>
          <a:p>
            <a:r>
              <a:rPr lang="es-ES" b="1" dirty="0"/>
              <a:t> 5.- la Capilla Nuestra Señora de Zapopan </a:t>
            </a:r>
            <a:endParaRPr lang="es-ES" dirty="0"/>
          </a:p>
          <a:p>
            <a:r>
              <a:rPr lang="es-ES" dirty="0"/>
              <a:t>Mismas, que cuentan ya con construcciones en terrenos que son propiedad del </a:t>
            </a:r>
            <a:r>
              <a:rPr lang="es-ES" u="sng" dirty="0" err="1"/>
              <a:t>H.Ayuntamiento</a:t>
            </a:r>
            <a:r>
              <a:rPr lang="es-ES" u="sng" dirty="0"/>
              <a:t> de Puerto Vallarta, Jalisco.</a:t>
            </a:r>
            <a:endParaRPr lang="es-ES" dirty="0"/>
          </a:p>
          <a:p>
            <a:r>
              <a:rPr lang="es-ES" dirty="0"/>
              <a:t>Dicha iniciativa recayó en la Comisión Edilicia Permanente de Gobernación, para que en el seno de la misma se lleve cabo el estudio, análisis y dictaminación de estos contratos de comodato que benefician a la ciudadanía de las colonias aledañas a estas iglesias y parroquias antes mencionadas</a:t>
            </a:r>
            <a:endParaRPr lang="es-MX" dirty="0"/>
          </a:p>
          <a:p>
            <a:endParaRPr lang="es-MX" dirty="0"/>
          </a:p>
        </p:txBody>
      </p:sp>
      <p:sp>
        <p:nvSpPr>
          <p:cNvPr id="4" name="Marcador de número de diapositiva 3">
            <a:extLst>
              <a:ext uri="{FF2B5EF4-FFF2-40B4-BE49-F238E27FC236}">
                <a16:creationId xmlns:a16="http://schemas.microsoft.com/office/drawing/2014/main" id="{4A638F0E-108F-4C60-BA4B-956EA1AE7240}"/>
              </a:ext>
            </a:extLst>
          </p:cNvPr>
          <p:cNvSpPr>
            <a:spLocks noGrp="1"/>
          </p:cNvSpPr>
          <p:nvPr>
            <p:ph type="sldNum" sz="quarter" idx="12"/>
          </p:nvPr>
        </p:nvSpPr>
        <p:spPr/>
        <p:txBody>
          <a:bodyPr/>
          <a:lstStyle/>
          <a:p>
            <a:fld id="{049703E5-89BE-492A-9641-49AD5615B71A}" type="slidenum">
              <a:rPr lang="es-MX" smtClean="0"/>
              <a:t>25</a:t>
            </a:fld>
            <a:endParaRPr lang="es-MX"/>
          </a:p>
        </p:txBody>
      </p:sp>
    </p:spTree>
    <p:extLst>
      <p:ext uri="{BB962C8B-B14F-4D97-AF65-F5344CB8AC3E}">
        <p14:creationId xmlns:p14="http://schemas.microsoft.com/office/powerpoint/2010/main" val="3264695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426" y="615893"/>
            <a:ext cx="9387189" cy="6748734"/>
          </a:xfrm>
        </p:spPr>
        <p:txBody>
          <a:bodyPr>
            <a:normAutofit/>
          </a:bodyPr>
          <a:lstStyle/>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	El mes de Septiembre fuimos convocados a sesión ordinaria el día Lunes 11  a las 10:00 de la mañana en salón cabildo, el cual presentaron una Iniciativa de Ordenamiento Municipal que tiene por objeto la creación del </a:t>
            </a:r>
            <a:r>
              <a:rPr lang="es-MX" sz="2000" b="1" dirty="0">
                <a:latin typeface="Tahoma" panose="020B0604030504040204" pitchFamily="34" charset="0"/>
                <a:ea typeface="Tahoma" panose="020B0604030504040204" pitchFamily="34" charset="0"/>
                <a:cs typeface="Tahoma" panose="020B0604030504040204" pitchFamily="34" charset="0"/>
              </a:rPr>
              <a:t>Reglamento Interno Del Consejo Municipal de Desarrollo Urbano y Ordenamiento Territorial de Puerto Vallarta, Jalisco, </a:t>
            </a:r>
            <a:r>
              <a:rPr lang="es-MX" sz="2000" dirty="0">
                <a:latin typeface="Tahoma" panose="020B0604030504040204" pitchFamily="34" charset="0"/>
                <a:ea typeface="Tahoma" panose="020B0604030504040204" pitchFamily="34" charset="0"/>
                <a:cs typeface="Tahoma" panose="020B0604030504040204" pitchFamily="34" charset="0"/>
              </a:rPr>
              <a:t>misma propuesta que vote a favor, ya que este reglamento va a beneficiar para tener una mejor manera de operar dentro del Consejo Municipal de Desarrollo Urbano, por ello, en conjunto con mis compañeras y compañeros ediles Aprobamos dicha iniciativa.</a:t>
            </a: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ES" sz="2000" dirty="0">
                <a:latin typeface="Tahoma" panose="020B0604030504040204" pitchFamily="34" charset="0"/>
                <a:ea typeface="Tahoma" panose="020B0604030504040204" pitchFamily="34" charset="0"/>
                <a:cs typeface="Tahoma" panose="020B0604030504040204" pitchFamily="34" charset="0"/>
              </a:rPr>
              <a:t>Se nos convoco el día miércoles 13 (trece) a las 8:30 de la mañana, a acompañar el evento de Acto cívico en la plaza de armar por motivo del Aniversario 176 del Sacrificio de los Niños Héroes de Chapultepec en 1847.</a:t>
            </a:r>
            <a:endParaRPr lang="es-MX" sz="2000" dirty="0">
              <a:latin typeface="Tahoma" panose="020B0604030504040204" pitchFamily="34" charset="0"/>
              <a:ea typeface="Tahoma" panose="020B0604030504040204" pitchFamily="34" charset="0"/>
              <a:cs typeface="Tahoma" panose="020B0604030504040204" pitchFamily="34" charset="0"/>
            </a:endParaRP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26</a:t>
            </a:fld>
            <a:endParaRPr lang="es-MX"/>
          </a:p>
        </p:txBody>
      </p:sp>
      <p:pic>
        <p:nvPicPr>
          <p:cNvPr id="5" name="Imagen 4">
            <a:extLst>
              <a:ext uri="{FF2B5EF4-FFF2-40B4-BE49-F238E27FC236}">
                <a16:creationId xmlns:a16="http://schemas.microsoft.com/office/drawing/2014/main" id="{794355A9-6BD8-4341-BBA7-501CF91B7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9957" y="3209608"/>
            <a:ext cx="2903837" cy="2511569"/>
          </a:xfrm>
          <a:prstGeom prst="rect">
            <a:avLst/>
          </a:prstGeom>
        </p:spPr>
      </p:pic>
    </p:spTree>
    <p:extLst>
      <p:ext uri="{BB962C8B-B14F-4D97-AF65-F5344CB8AC3E}">
        <p14:creationId xmlns:p14="http://schemas.microsoft.com/office/powerpoint/2010/main" val="80758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8ECEC7E-5F7F-4BED-8BA9-8D31C015AF80}"/>
              </a:ext>
            </a:extLst>
          </p:cNvPr>
          <p:cNvSpPr>
            <a:spLocks noGrp="1"/>
          </p:cNvSpPr>
          <p:nvPr>
            <p:ph type="sldNum" sz="quarter" idx="12"/>
          </p:nvPr>
        </p:nvSpPr>
        <p:spPr/>
        <p:txBody>
          <a:bodyPr/>
          <a:lstStyle/>
          <a:p>
            <a:fld id="{049703E5-89BE-492A-9641-49AD5615B71A}" type="slidenum">
              <a:rPr lang="es-MX" smtClean="0"/>
              <a:t>27</a:t>
            </a:fld>
            <a:endParaRPr lang="es-MX"/>
          </a:p>
        </p:txBody>
      </p:sp>
      <p:pic>
        <p:nvPicPr>
          <p:cNvPr id="6" name="Imagen 5">
            <a:extLst>
              <a:ext uri="{FF2B5EF4-FFF2-40B4-BE49-F238E27FC236}">
                <a16:creationId xmlns:a16="http://schemas.microsoft.com/office/drawing/2014/main" id="{1CDDD303-80B5-4AAF-9AEE-0A3A4808D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912" y="960789"/>
            <a:ext cx="8320422" cy="3968372"/>
          </a:xfrm>
          <a:prstGeom prst="rect">
            <a:avLst/>
          </a:prstGeom>
        </p:spPr>
      </p:pic>
      <p:sp>
        <p:nvSpPr>
          <p:cNvPr id="11" name="Rectángulo 10">
            <a:extLst>
              <a:ext uri="{FF2B5EF4-FFF2-40B4-BE49-F238E27FC236}">
                <a16:creationId xmlns:a16="http://schemas.microsoft.com/office/drawing/2014/main" id="{363E18DC-8AB5-46B7-A5D1-D916E4DD9389}"/>
              </a:ext>
            </a:extLst>
          </p:cNvPr>
          <p:cNvSpPr/>
          <p:nvPr/>
        </p:nvSpPr>
        <p:spPr>
          <a:xfrm>
            <a:off x="611912" y="5302700"/>
            <a:ext cx="8320421" cy="1477328"/>
          </a:xfrm>
          <a:prstGeom prst="rect">
            <a:avLst/>
          </a:prstGeom>
        </p:spPr>
        <p:txBody>
          <a:bodyPr wrap="square">
            <a:spAutoFit/>
          </a:bodyPr>
          <a:lstStyle/>
          <a:p>
            <a:pPr algn="just"/>
            <a:r>
              <a:rPr lang="es-MX" dirty="0">
                <a:latin typeface="Tahoma" panose="020B0604030504040204" pitchFamily="34" charset="0"/>
                <a:ea typeface="Tahoma" panose="020B0604030504040204" pitchFamily="34" charset="0"/>
                <a:cs typeface="Tahoma" panose="020B0604030504040204" pitchFamily="34" charset="0"/>
              </a:rPr>
              <a:t> También tuvimos a bien asistir a la Sesión Solemne el día jueves 14 (catorce) de septiembre del 2023 (dos mil veintitrés), en el Salón Cabildo, en esta sesión solemne se presento el segundo informe de actividades del </a:t>
            </a:r>
            <a:r>
              <a:rPr lang="es-MX" b="1" i="1" u="sng" dirty="0">
                <a:latin typeface="Tahoma" panose="020B0604030504040204" pitchFamily="34" charset="0"/>
                <a:ea typeface="Tahoma" panose="020B0604030504040204" pitchFamily="34" charset="0"/>
                <a:cs typeface="Tahoma" panose="020B0604030504040204" pitchFamily="34" charset="0"/>
              </a:rPr>
              <a:t>C. Presidente Municipal de Puerto Vallarta, Jalisco, L.A.E. Luis Alberto Michel Rodríguez.</a:t>
            </a:r>
          </a:p>
        </p:txBody>
      </p:sp>
    </p:spTree>
    <p:extLst>
      <p:ext uri="{BB962C8B-B14F-4D97-AF65-F5344CB8AC3E}">
        <p14:creationId xmlns:p14="http://schemas.microsoft.com/office/powerpoint/2010/main" val="4268981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97A8175-70A8-4B9B-B9BE-E4F516D5740D}"/>
              </a:ext>
            </a:extLst>
          </p:cNvPr>
          <p:cNvSpPr>
            <a:spLocks noGrp="1"/>
          </p:cNvSpPr>
          <p:nvPr>
            <p:ph idx="1"/>
          </p:nvPr>
        </p:nvSpPr>
        <p:spPr>
          <a:xfrm>
            <a:off x="444844" y="2531293"/>
            <a:ext cx="8606790" cy="4512059"/>
          </a:xfrm>
        </p:spPr>
        <p:txBody>
          <a:bodyPr>
            <a:normAutofit fontScale="92500" lnSpcReduction="20000"/>
          </a:bodyPr>
          <a:lstStyle/>
          <a:p>
            <a:pPr marL="0" indent="0" algn="just">
              <a:buNone/>
            </a:pPr>
            <a:r>
              <a:rPr lang="es-MX"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endParaRPr lang="es-MX"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ES" dirty="0">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ES" dirty="0">
                <a:latin typeface="Arial" panose="020B0604020202020204" pitchFamily="34" charset="0"/>
                <a:cs typeface="Arial" panose="020B0604020202020204" pitchFamily="34" charset="0"/>
              </a:rPr>
              <a:t>	</a:t>
            </a:r>
            <a:r>
              <a:rPr lang="es-ES" sz="2100" dirty="0">
                <a:latin typeface="Arial" panose="020B0604020202020204" pitchFamily="34" charset="0"/>
                <a:cs typeface="Arial" panose="020B0604020202020204" pitchFamily="34" charset="0"/>
              </a:rPr>
              <a:t>La Plaza de Armas fue testigo de una emotiva Sesión Solemne en honor a la independencia de México. En compañía del Alcalde, conmemoramos este gran suceso que nos llena de orgullo como mexicanos. </a:t>
            </a:r>
            <a:r>
              <a:rPr lang="es-MX" sz="2100" dirty="0">
                <a:latin typeface="Arial" panose="020B0604020202020204" pitchFamily="34" charset="0"/>
                <a:ea typeface="Tahoma" panose="020B0604030504040204" pitchFamily="34" charset="0"/>
                <a:cs typeface="Arial" panose="020B0604020202020204" pitchFamily="34" charset="0"/>
              </a:rPr>
              <a:t>Por lo que a las 8:30 (ocho horas con treinta minutos) me di cita a plaza de armas para asistir puntual y cabalmente con mi responsabilidad patriótica y respetuosamente hacía con nuestros símbolos patrios y la historia de nuestra nación, para conmemorar la lucha histórica de nuestra Independencia como Nación.</a:t>
            </a:r>
            <a:endParaRPr lang="es-ES" sz="21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ES" sz="2100" dirty="0">
                <a:latin typeface="Tahoma" panose="020B0604030504040204" pitchFamily="34" charset="0"/>
                <a:ea typeface="Tahoma" panose="020B0604030504040204" pitchFamily="34" charset="0"/>
                <a:cs typeface="Tahoma" panose="020B0604030504040204" pitchFamily="34" charset="0"/>
              </a:rPr>
              <a:t>También día sábado 16 de Septiembre a las 8:30 (ocho horas con treinta minutos) </a:t>
            </a:r>
            <a:r>
              <a:rPr lang="es-MX" sz="2100" dirty="0">
                <a:latin typeface="Tahoma" panose="020B0604030504040204" pitchFamily="34" charset="0"/>
                <a:ea typeface="Tahoma" panose="020B0604030504040204" pitchFamily="34" charset="0"/>
                <a:cs typeface="Tahoma" panose="020B0604030504040204" pitchFamily="34" charset="0"/>
              </a:rPr>
              <a:t> acudimos al desfile cívico militar.</a:t>
            </a:r>
          </a:p>
          <a:p>
            <a:pPr marL="0" indent="0">
              <a:buNone/>
            </a:pPr>
            <a:endParaRPr lang="es-MX" dirty="0"/>
          </a:p>
        </p:txBody>
      </p:sp>
      <p:sp>
        <p:nvSpPr>
          <p:cNvPr id="4" name="Marcador de número de diapositiva 3">
            <a:extLst>
              <a:ext uri="{FF2B5EF4-FFF2-40B4-BE49-F238E27FC236}">
                <a16:creationId xmlns:a16="http://schemas.microsoft.com/office/drawing/2014/main" id="{A8BCF64A-0ABA-4A7A-B5C9-E1A691F32DB6}"/>
              </a:ext>
            </a:extLst>
          </p:cNvPr>
          <p:cNvSpPr>
            <a:spLocks noGrp="1"/>
          </p:cNvSpPr>
          <p:nvPr>
            <p:ph type="sldNum" sz="quarter" idx="12"/>
          </p:nvPr>
        </p:nvSpPr>
        <p:spPr/>
        <p:txBody>
          <a:bodyPr/>
          <a:lstStyle/>
          <a:p>
            <a:fld id="{049703E5-89BE-492A-9641-49AD5615B71A}" type="slidenum">
              <a:rPr lang="es-MX" smtClean="0"/>
              <a:t>28</a:t>
            </a:fld>
            <a:endParaRPr lang="es-MX"/>
          </a:p>
        </p:txBody>
      </p:sp>
      <p:pic>
        <p:nvPicPr>
          <p:cNvPr id="12" name="Imagen 11">
            <a:extLst>
              <a:ext uri="{FF2B5EF4-FFF2-40B4-BE49-F238E27FC236}">
                <a16:creationId xmlns:a16="http://schemas.microsoft.com/office/drawing/2014/main" id="{6E5946F9-5F89-43D5-BE7A-C445A783BE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689" y="755163"/>
            <a:ext cx="6583679" cy="3552260"/>
          </a:xfrm>
          <a:prstGeom prst="rect">
            <a:avLst/>
          </a:prstGeom>
        </p:spPr>
      </p:pic>
    </p:spTree>
    <p:extLst>
      <p:ext uri="{BB962C8B-B14F-4D97-AF65-F5344CB8AC3E}">
        <p14:creationId xmlns:p14="http://schemas.microsoft.com/office/powerpoint/2010/main" val="3034988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381" y="853828"/>
            <a:ext cx="9435547" cy="689113"/>
          </a:xfrm>
        </p:spPr>
        <p:txBody>
          <a:bodyPr>
            <a:noAutofit/>
          </a:bodyPr>
          <a:lstStyle/>
          <a:p>
            <a:pPr algn="ctr"/>
            <a:r>
              <a:rPr lang="es-MX" sz="2000" b="1" dirty="0">
                <a:solidFill>
                  <a:schemeClr val="tx1"/>
                </a:solidFill>
                <a:latin typeface="Tahoma" panose="020B0604030504040204" pitchFamily="34" charset="0"/>
                <a:ea typeface="Tahoma" panose="020B0604030504040204" pitchFamily="34" charset="0"/>
                <a:cs typeface="Tahoma" panose="020B0604030504040204" pitchFamily="34" charset="0"/>
              </a:rPr>
              <a:t>3.- COMISIÓN EDILICIA PERMANENTE DE </a:t>
            </a:r>
            <a:br>
              <a:rPr lang="es-MX" sz="20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s-MX" sz="2000" b="1" dirty="0">
                <a:solidFill>
                  <a:schemeClr val="tx1"/>
                </a:solidFill>
                <a:latin typeface="Tahoma" panose="020B0604030504040204" pitchFamily="34" charset="0"/>
                <a:ea typeface="Tahoma" panose="020B0604030504040204" pitchFamily="34" charset="0"/>
                <a:cs typeface="Tahoma" panose="020B0604030504040204" pitchFamily="34" charset="0"/>
              </a:rPr>
              <a:t>ORDENAMIENTO TERRITORIAL:</a:t>
            </a:r>
          </a:p>
        </p:txBody>
      </p:sp>
      <p:sp>
        <p:nvSpPr>
          <p:cNvPr id="3" name="Marcador de contenido 2"/>
          <p:cNvSpPr>
            <a:spLocks noGrp="1"/>
          </p:cNvSpPr>
          <p:nvPr>
            <p:ph idx="1"/>
          </p:nvPr>
        </p:nvSpPr>
        <p:spPr>
          <a:xfrm>
            <a:off x="518308" y="1871918"/>
            <a:ext cx="8755695" cy="5208104"/>
          </a:xfrm>
        </p:spPr>
        <p:txBody>
          <a:bodyPr>
            <a:normAutofit/>
          </a:bodyPr>
          <a:lstStyle/>
          <a:p>
            <a:pPr marL="0" indent="0" algn="just">
              <a:buNone/>
            </a:pPr>
            <a:r>
              <a:rPr lang="es-MX" dirty="0">
                <a:latin typeface="Tahoma" panose="020B0604030504040204" pitchFamily="34" charset="0"/>
                <a:ea typeface="Tahoma" panose="020B0604030504040204" pitchFamily="34" charset="0"/>
                <a:cs typeface="Tahoma" panose="020B0604030504040204" pitchFamily="34" charset="0"/>
              </a:rPr>
              <a:t>En la Comisión Edilicia Permanente de Ordenamiento Territorial y al ser encargados de presidir la misma tenemos; además de las facultades genéricas que le competen a cualquier comisión, las facultades de dictaminar todos los asuntos de competencia del Ayuntamiento, que estén relacionados con la planeación del desarrollo urbano, la ejecución de obras públicas, la imagen urbana y la constitución de reservas territoriales, como bien lo señala el artículo 60 del Reglamento Orgánico del Gobierno y la Administración Pública del Municipio de Puerto Vallarta, Jalisco.</a:t>
            </a:r>
          </a:p>
          <a:p>
            <a:pPr marL="0" indent="0" algn="just">
              <a:buNone/>
            </a:pPr>
            <a:endParaRPr lang="es-MX"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s-MX" dirty="0">
                <a:latin typeface="Tahoma" panose="020B0604030504040204" pitchFamily="34" charset="0"/>
                <a:ea typeface="Tahoma" panose="020B0604030504040204" pitchFamily="34" charset="0"/>
                <a:cs typeface="Tahoma" panose="020B0604030504040204" pitchFamily="34" charset="0"/>
              </a:rPr>
              <a:t>Por ello, desde esta Representación Edilicia, y a manera de </a:t>
            </a:r>
          </a:p>
          <a:p>
            <a:pPr marL="0" indent="0" algn="ctr">
              <a:buNone/>
            </a:pPr>
            <a:r>
              <a:rPr lang="es-MX" b="1" dirty="0">
                <a:latin typeface="Tahoma" panose="020B0604030504040204" pitchFamily="34" charset="0"/>
                <a:ea typeface="Tahoma" panose="020B0604030504040204" pitchFamily="34" charset="0"/>
                <a:cs typeface="Tahoma" panose="020B0604030504040204" pitchFamily="34" charset="0"/>
              </a:rPr>
              <a:t>ANTECEDENTES DE LAS SESIONES CELEBRADAS Y TRABAJO EDILICIO:</a:t>
            </a:r>
            <a:br>
              <a:rPr lang="es-MX" b="1" dirty="0">
                <a:latin typeface="Tahoma" panose="020B0604030504040204" pitchFamily="34" charset="0"/>
                <a:ea typeface="Tahoma" panose="020B0604030504040204" pitchFamily="34" charset="0"/>
                <a:cs typeface="Tahoma" panose="020B0604030504040204" pitchFamily="34" charset="0"/>
              </a:rPr>
            </a:br>
            <a:endParaRPr lang="es-MX" dirty="0">
              <a:latin typeface="Tahoma" panose="020B0604030504040204" pitchFamily="34" charset="0"/>
              <a:ea typeface="Tahoma" panose="020B0604030504040204" pitchFamily="34" charset="0"/>
              <a:cs typeface="Tahoma" panose="020B0604030504040204" pitchFamily="34" charset="0"/>
            </a:endParaRPr>
          </a:p>
          <a:p>
            <a:pPr marL="0" lvl="0" indent="0" algn="just">
              <a:buNone/>
            </a:pPr>
            <a:r>
              <a:rPr lang="es-MX" dirty="0">
                <a:latin typeface="Tahoma" panose="020B0604030504040204" pitchFamily="34" charset="0"/>
                <a:ea typeface="Tahoma" panose="020B0604030504040204" pitchFamily="34" charset="0"/>
                <a:cs typeface="Tahoma" panose="020B0604030504040204" pitchFamily="34" charset="0"/>
              </a:rPr>
              <a:t>1.- El día 21 de octubre del 2022, presentamos el primer informe anual de actividades de las tres (tres) comisiones edilicias que tengo a bien presidir, cuyas comisiones son; Comisión edilicia permanente de Agua, Comisión Edilicia permanente de Inspección, Comisión Edilicia de Ordenamiento Territorial.</a:t>
            </a:r>
          </a:p>
          <a:p>
            <a:endParaRPr lang="es-MX"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29</a:t>
            </a:fld>
            <a:endParaRPr lang="es-MX" dirty="0"/>
          </a:p>
        </p:txBody>
      </p:sp>
    </p:spTree>
    <p:extLst>
      <p:ext uri="{BB962C8B-B14F-4D97-AF65-F5344CB8AC3E}">
        <p14:creationId xmlns:p14="http://schemas.microsoft.com/office/powerpoint/2010/main" val="831185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0778" y="526628"/>
            <a:ext cx="7755777" cy="655692"/>
          </a:xfrm>
        </p:spPr>
        <p:txBody>
          <a:bodyPr>
            <a:noAutofit/>
          </a:bodyPr>
          <a:lstStyle/>
          <a:p>
            <a:r>
              <a:rPr lang="es-MX" sz="2600" i="1" dirty="0">
                <a:solidFill>
                  <a:schemeClr val="tx1"/>
                </a:solidFill>
                <a:latin typeface="Tahoma" panose="020B0604030504040204" pitchFamily="34" charset="0"/>
                <a:ea typeface="Tahoma" panose="020B0604030504040204" pitchFamily="34" charset="0"/>
                <a:cs typeface="Tahoma" panose="020B0604030504040204" pitchFamily="34" charset="0"/>
              </a:rPr>
              <a:t>EDILES INTEGRANTES DE LA COMISIÓN DE AGUA:</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3</a:t>
            </a:fld>
            <a:endParaRPr lang="es-MX"/>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13826" t="6360" r="13826"/>
          <a:stretch/>
        </p:blipFill>
        <p:spPr>
          <a:xfrm>
            <a:off x="371060" y="1120444"/>
            <a:ext cx="2623931" cy="2586382"/>
          </a:xfrm>
          <a:prstGeom prst="rect">
            <a:avLst/>
          </a:prstGeom>
        </p:spPr>
      </p:pic>
      <p:pic>
        <p:nvPicPr>
          <p:cNvPr id="7" name="Imagen 6"/>
          <p:cNvPicPr>
            <a:picLocks noChangeAspect="1"/>
          </p:cNvPicPr>
          <p:nvPr/>
        </p:nvPicPr>
        <p:blipFill rotWithShape="1">
          <a:blip r:embed="rId3">
            <a:extLst>
              <a:ext uri="{28A0092B-C50C-407E-A947-70E740481C1C}">
                <a14:useLocalDpi xmlns:a14="http://schemas.microsoft.com/office/drawing/2010/main" val="0"/>
              </a:ext>
            </a:extLst>
          </a:blip>
          <a:srcRect l="17350" t="3603" r="16795"/>
          <a:stretch/>
        </p:blipFill>
        <p:spPr>
          <a:xfrm>
            <a:off x="3241468" y="3968088"/>
            <a:ext cx="2914398" cy="2570922"/>
          </a:xfrm>
          <a:prstGeom prst="rect">
            <a:avLst/>
          </a:prstGeom>
        </p:spPr>
      </p:pic>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l="17859" t="4878" r="17227"/>
          <a:stretch/>
        </p:blipFill>
        <p:spPr>
          <a:xfrm>
            <a:off x="3181293" y="1115736"/>
            <a:ext cx="3034748" cy="2591090"/>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15867" t="4556" r="16052"/>
          <a:stretch/>
        </p:blipFill>
        <p:spPr>
          <a:xfrm>
            <a:off x="6402343" y="1120444"/>
            <a:ext cx="2712018" cy="2586382"/>
          </a:xfrm>
          <a:prstGeom prst="rect">
            <a:avLst/>
          </a:prstGeom>
        </p:spPr>
      </p:pic>
      <p:pic>
        <p:nvPicPr>
          <p:cNvPr id="11" name="Imagen 10"/>
          <p:cNvPicPr>
            <a:picLocks noChangeAspect="1"/>
          </p:cNvPicPr>
          <p:nvPr/>
        </p:nvPicPr>
        <p:blipFill rotWithShape="1">
          <a:blip r:embed="rId6">
            <a:extLst>
              <a:ext uri="{28A0092B-C50C-407E-A947-70E740481C1C}">
                <a14:useLocalDpi xmlns:a14="http://schemas.microsoft.com/office/drawing/2010/main" val="0"/>
              </a:ext>
            </a:extLst>
          </a:blip>
          <a:srcRect l="20504" t="1551" r="19391" b="-1"/>
          <a:stretch/>
        </p:blipFill>
        <p:spPr>
          <a:xfrm>
            <a:off x="6398282" y="3968088"/>
            <a:ext cx="2716079" cy="2464905"/>
          </a:xfrm>
          <a:prstGeom prst="rect">
            <a:avLst/>
          </a:prstGeom>
        </p:spPr>
      </p:pic>
      <p:pic>
        <p:nvPicPr>
          <p:cNvPr id="3" name="Imagen 2"/>
          <p:cNvPicPr>
            <a:picLocks noChangeAspect="1"/>
          </p:cNvPicPr>
          <p:nvPr/>
        </p:nvPicPr>
        <p:blipFill rotWithShape="1">
          <a:blip r:embed="rId7">
            <a:extLst>
              <a:ext uri="{28A0092B-C50C-407E-A947-70E740481C1C}">
                <a14:useLocalDpi xmlns:a14="http://schemas.microsoft.com/office/drawing/2010/main" val="0"/>
              </a:ext>
            </a:extLst>
          </a:blip>
          <a:srcRect l="15125" t="6318" r="15125" b="2712"/>
          <a:stretch/>
        </p:blipFill>
        <p:spPr>
          <a:xfrm>
            <a:off x="387604" y="3968088"/>
            <a:ext cx="2607388" cy="2570922"/>
          </a:xfrm>
          <a:prstGeom prst="rect">
            <a:avLst/>
          </a:prstGeom>
        </p:spPr>
      </p:pic>
    </p:spTree>
    <p:extLst>
      <p:ext uri="{BB962C8B-B14F-4D97-AF65-F5344CB8AC3E}">
        <p14:creationId xmlns:p14="http://schemas.microsoft.com/office/powerpoint/2010/main" val="1936072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0502" y="1234965"/>
            <a:ext cx="7942904" cy="5797411"/>
          </a:xfrm>
        </p:spPr>
        <p:txBody>
          <a:bodyPr>
            <a:normAutofit/>
          </a:bodyPr>
          <a:lstStyle/>
          <a:p>
            <a:pPr algn="just"/>
            <a:r>
              <a:rPr lang="es-ES" dirty="0"/>
              <a:t>La ultima Comisión Edilicia Permanente que menciono me tiene a bien como Regidor en el H. Ayuntamiento Constitucional de Puerto Vallarta, Jalisco es la Comisión con más integrantes en coadyuvancia, debido a la importancia de los temas que desde que iniciamos con la presidencia de esta comisión de Ordenamiento Territorial, se comenzaron a mover en el seno de la misma. </a:t>
            </a:r>
          </a:p>
          <a:p>
            <a:pPr algn="just"/>
            <a:endParaRPr lang="es-ES" dirty="0"/>
          </a:p>
          <a:p>
            <a:pPr algn="just"/>
            <a:r>
              <a:rPr lang="es-ES" dirty="0"/>
              <a:t>Temas como Recuperación de machuelos de banqueta, que eran sencillos, como darle el color correcto al Centro Histórico de Puerto Vallarta, para que los turistas y ciudadanos supieran donde si y donde no podían estacionarse, fomentando mayor movilidad en esta parte de la ciudad, así como incentivando la economía del Centro de Puerto Vallarta, a su vez colaborando con las personas con discapacidad pues se renovaron sus permisos de estacionamiento, charlando y participando con el sector privado para que desocuparan o en su defecto pagaran sus permisos para uso exclusivo de carga y descarga etc. Siempre pensando en que desde una comisión, desde una iniciativa, desde un escritorio o desde el territorio puedes hacer algo por los demás.</a:t>
            </a:r>
          </a:p>
          <a:p>
            <a:pPr marL="0" indent="0">
              <a:buNone/>
            </a:pPr>
            <a:endParaRPr lang="es-ES"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30</a:t>
            </a:fld>
            <a:endParaRPr lang="es-MX"/>
          </a:p>
        </p:txBody>
      </p:sp>
    </p:spTree>
    <p:extLst>
      <p:ext uri="{BB962C8B-B14F-4D97-AF65-F5344CB8AC3E}">
        <p14:creationId xmlns:p14="http://schemas.microsoft.com/office/powerpoint/2010/main" val="2783743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9091" y="902970"/>
            <a:ext cx="5623559" cy="6183630"/>
          </a:xfrm>
        </p:spPr>
        <p:txBody>
          <a:bodyPr>
            <a:normAutofit lnSpcReduction="10000"/>
          </a:bodyPr>
          <a:lstStyle/>
          <a:p>
            <a:pPr marL="0" indent="0" algn="just">
              <a:buNone/>
            </a:pPr>
            <a:r>
              <a:rPr lang="es-MX" dirty="0"/>
              <a:t>También tuvimos a bien presentar iniciativas que veían y velaban por el patrimonio municipal de todas y todos los ciudadanos, y como ejemplo presentamos un punto de acuerdo para la Protección de bienes inmuebles de nuestra ciudad, con esto pudimos avanzar hasta el día de hoy con un listado del %80 por ciento </a:t>
            </a:r>
            <a:r>
              <a:rPr lang="es-MX" dirty="0">
                <a:solidFill>
                  <a:schemeClr val="tx1"/>
                </a:solidFill>
              </a:rPr>
              <a:t>(esto de conformidad con el </a:t>
            </a:r>
            <a:r>
              <a:rPr lang="es-MX" b="1" dirty="0">
                <a:solidFill>
                  <a:schemeClr val="tx1"/>
                </a:solidFill>
              </a:rPr>
              <a:t>oficio OMA/JPM/0822/2023 </a:t>
            </a:r>
            <a:r>
              <a:rPr lang="es-MX" dirty="0">
                <a:solidFill>
                  <a:schemeClr val="tx1"/>
                </a:solidFill>
              </a:rPr>
              <a:t>firmado y sellado por la titular Técnica Dolores Eugenia Ramos Valdés quien funge como la jefa de Patrimonio municipal) </a:t>
            </a:r>
            <a:r>
              <a:rPr lang="es-MX" dirty="0"/>
              <a:t>en la detección de bienes inmuebles propiedad del gobierno municipal de Puerto Vallarta, y por ende de nosotros los ciudadanos que habitamos este Municipio.</a:t>
            </a:r>
            <a:endParaRPr lang="es-ES" dirty="0"/>
          </a:p>
          <a:p>
            <a:pPr marL="0" indent="0" algn="just">
              <a:buNone/>
            </a:pPr>
            <a:endParaRPr lang="es-ES" dirty="0"/>
          </a:p>
          <a:p>
            <a:pPr marL="0" indent="0" algn="just">
              <a:buNone/>
            </a:pPr>
            <a:r>
              <a:rPr lang="es-ES" dirty="0"/>
              <a:t>El catorce de noviembre del 14 (catorce) del 2022 (dos mil veintidós ) a las 13:00 horas, la cual tuvimos a bien la discusión y aprobación del Dictamen de la Iniciativa que tiene por objeto; se declaren áreas protegidas los bienes municipales, cuyo uso o destino tienen  sea el de parques y áreas verdes en las colonias del municipio, aprobada por el pleno mediante el Acuerdo </a:t>
            </a:r>
            <a:r>
              <a:rPr lang="es-ES" b="1" dirty="0"/>
              <a:t>No. 058/2022.</a:t>
            </a:r>
            <a:endParaRPr lang="es-MX" b="1"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10596" b="8834"/>
          <a:stretch/>
        </p:blipFill>
        <p:spPr>
          <a:xfrm>
            <a:off x="5962650" y="1842084"/>
            <a:ext cx="4720590" cy="3589020"/>
          </a:xfrm>
          <a:prstGeom prst="rect">
            <a:avLst/>
          </a:prstGeom>
        </p:spPr>
      </p:pic>
      <p:sp>
        <p:nvSpPr>
          <p:cNvPr id="4" name="Marcador de número de diapositiva 3"/>
          <p:cNvSpPr>
            <a:spLocks noGrp="1"/>
          </p:cNvSpPr>
          <p:nvPr>
            <p:ph type="sldNum" sz="quarter" idx="12"/>
          </p:nvPr>
        </p:nvSpPr>
        <p:spPr/>
        <p:txBody>
          <a:bodyPr/>
          <a:lstStyle/>
          <a:p>
            <a:fld id="{049703E5-89BE-492A-9641-49AD5615B71A}" type="slidenum">
              <a:rPr lang="es-MX" smtClean="0"/>
              <a:t>31</a:t>
            </a:fld>
            <a:endParaRPr lang="es-MX"/>
          </a:p>
        </p:txBody>
      </p:sp>
    </p:spTree>
    <p:extLst>
      <p:ext uri="{BB962C8B-B14F-4D97-AF65-F5344CB8AC3E}">
        <p14:creationId xmlns:p14="http://schemas.microsoft.com/office/powerpoint/2010/main" val="1692794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9846" y="1580737"/>
            <a:ext cx="7890818" cy="3989071"/>
          </a:xfrm>
        </p:spPr>
        <p:txBody>
          <a:bodyPr>
            <a:normAutofit/>
          </a:bodyPr>
          <a:lstStyle/>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Lo que menciono con anterioridad, desde esta regiduría consideramos que son proyectos sencillos pero que tienen un enfoque social, por ello, son fundamentales para seguir dando un mejor Ordenamiento Territorial a Puerto Vallarta, Jalisco.</a:t>
            </a:r>
          </a:p>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Por ejemplo; con medidas como la antes descrita buscamos garantizar el Derecho Humano previsto en la agenda 2030 de la ONU, buscando el libre esparcimiento de las personas, los espacios verdes no pasen a manos de particulares y se cumpla con el fin de tenerlos, es decir sigan siendo espacios públicos, para la recreación de las y los Vallartenses, protegiendo con ello el patrimonio del Ayuntamiento, pero sobre todo de las personas, de los ciudadanos, de nuestros hijos, nuestros niños y niñas, de todas y todos.</a:t>
            </a:r>
          </a:p>
          <a:p>
            <a:endParaRPr lang="es-MX"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32</a:t>
            </a:fld>
            <a:endParaRPr lang="es-MX"/>
          </a:p>
        </p:txBody>
      </p:sp>
    </p:spTree>
    <p:extLst>
      <p:ext uri="{BB962C8B-B14F-4D97-AF65-F5344CB8AC3E}">
        <p14:creationId xmlns:p14="http://schemas.microsoft.com/office/powerpoint/2010/main" val="3230900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2A45713-33E3-4397-81DA-148E6D616097}"/>
              </a:ext>
            </a:extLst>
          </p:cNvPr>
          <p:cNvSpPr>
            <a:spLocks noGrp="1"/>
          </p:cNvSpPr>
          <p:nvPr>
            <p:ph idx="1"/>
          </p:nvPr>
        </p:nvSpPr>
        <p:spPr>
          <a:xfrm>
            <a:off x="86498" y="1143490"/>
            <a:ext cx="9588843" cy="6277233"/>
          </a:xfrm>
        </p:spPr>
        <p:txBody>
          <a:bodyPr>
            <a:normAutofit lnSpcReduction="10000"/>
          </a:bodyPr>
          <a:lstStyle/>
          <a:p>
            <a:pPr algn="just"/>
            <a:r>
              <a:rPr lang="es-ES" sz="2200" dirty="0"/>
              <a:t>El día </a:t>
            </a:r>
            <a:r>
              <a:rPr lang="es-ES" sz="2200" b="1" u="sng" dirty="0"/>
              <a:t>jueves 27 de Julio del año en curso</a:t>
            </a:r>
            <a:r>
              <a:rPr lang="es-ES" sz="2200" dirty="0"/>
              <a:t>, </a:t>
            </a:r>
            <a:r>
              <a:rPr lang="es-ES" sz="2200" b="1" u="sng" dirty="0"/>
              <a:t>a las 12:00 </a:t>
            </a:r>
            <a:r>
              <a:rPr lang="es-ES" sz="2200" b="1" u="sng" dirty="0" err="1"/>
              <a:t>hrs</a:t>
            </a:r>
            <a:r>
              <a:rPr lang="es-ES" sz="2200" dirty="0"/>
              <a:t>. En el salón de Capacitación de la Sub- Dirección de Desarrollo Empresarial, de la Dirección de Turismo y Desarrollo económico fuimos invitados a una mesa de trabajo por parte del Consejo Ciudadano del Centro Histórico de Puerto Vallarta, Jalisco.</a:t>
            </a:r>
          </a:p>
          <a:p>
            <a:pPr algn="just"/>
            <a:endParaRPr lang="es-ES" sz="2200" dirty="0"/>
          </a:p>
          <a:p>
            <a:pPr algn="just"/>
            <a:r>
              <a:rPr lang="es-ES" sz="2200" dirty="0"/>
              <a:t>En esta reunión de trabajo desahogamos los temas de Rehabilitación, Embellecimiento y Revitalización de las Rinconadas de las Calles: Iturbide, Mina y Galeana, lo cual nos pidieron el apoyo de gestionar y conseguir respuestas con dependencias como SEAPAL-Vallarta, Obras Publicas y Desarrollo urbano </a:t>
            </a:r>
          </a:p>
          <a:p>
            <a:pPr marL="0" indent="0" algn="just">
              <a:buNone/>
            </a:pPr>
            <a:br>
              <a:rPr lang="es-ES" sz="2200" dirty="0"/>
            </a:br>
            <a:endParaRPr lang="es-ES" sz="2200" dirty="0"/>
          </a:p>
          <a:p>
            <a:pPr algn="just"/>
            <a:r>
              <a:rPr lang="es-ES" sz="2200" dirty="0"/>
              <a:t>E</a:t>
            </a:r>
            <a:r>
              <a:rPr lang="es-MX" sz="2200" dirty="0"/>
              <a:t>n los temas diversos que vimos en la Reunión de trabajo también nos comprometimos en generar una Iniciativa para la difusión y señalética de los lugares de interés histórico, tradicional, artístico cultural y turístico de todo el centro Histórico.</a:t>
            </a:r>
          </a:p>
          <a:p>
            <a:endParaRPr lang="es-ES" dirty="0"/>
          </a:p>
        </p:txBody>
      </p:sp>
      <p:sp>
        <p:nvSpPr>
          <p:cNvPr id="4" name="Marcador de número de diapositiva 3">
            <a:extLst>
              <a:ext uri="{FF2B5EF4-FFF2-40B4-BE49-F238E27FC236}">
                <a16:creationId xmlns:a16="http://schemas.microsoft.com/office/drawing/2014/main" id="{AD3DBAE1-208D-4D05-BDA6-9053F2D1C7DF}"/>
              </a:ext>
            </a:extLst>
          </p:cNvPr>
          <p:cNvSpPr>
            <a:spLocks noGrp="1"/>
          </p:cNvSpPr>
          <p:nvPr>
            <p:ph type="sldNum" sz="quarter" idx="12"/>
          </p:nvPr>
        </p:nvSpPr>
        <p:spPr/>
        <p:txBody>
          <a:bodyPr/>
          <a:lstStyle/>
          <a:p>
            <a:fld id="{049703E5-89BE-492A-9641-49AD5615B71A}" type="slidenum">
              <a:rPr lang="es-MX" smtClean="0"/>
              <a:t>33</a:t>
            </a:fld>
            <a:endParaRPr lang="es-MX"/>
          </a:p>
        </p:txBody>
      </p:sp>
    </p:spTree>
    <p:extLst>
      <p:ext uri="{BB962C8B-B14F-4D97-AF65-F5344CB8AC3E}">
        <p14:creationId xmlns:p14="http://schemas.microsoft.com/office/powerpoint/2010/main" val="2855212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7F9BAC-4C95-42C4-87BB-D526BBF7C83E}"/>
              </a:ext>
            </a:extLst>
          </p:cNvPr>
          <p:cNvSpPr>
            <a:spLocks noGrp="1"/>
          </p:cNvSpPr>
          <p:nvPr>
            <p:ph idx="1"/>
          </p:nvPr>
        </p:nvSpPr>
        <p:spPr>
          <a:xfrm>
            <a:off x="677335" y="649220"/>
            <a:ext cx="8596668" cy="6406488"/>
          </a:xfrm>
        </p:spPr>
        <p:txBody>
          <a:bodyPr>
            <a:normAutofit lnSpcReduction="10000"/>
          </a:bodyPr>
          <a:lstStyle/>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pPr algn="just"/>
            <a:r>
              <a:rPr lang="es-ES" dirty="0"/>
              <a:t>Dicha </a:t>
            </a:r>
            <a:r>
              <a:rPr lang="es-ES" b="1" u="sng" dirty="0"/>
              <a:t>Iniciativa tendiente a aprobar por acuerdo edilicio, la asignación de presupuesto para la colocación de señalética, con el objetivo de promover los lugares de interés del Centro Histórico del municipio de Puerto Vallarta, Jalisco, </a:t>
            </a:r>
            <a:r>
              <a:rPr lang="es-ES" dirty="0"/>
              <a:t>dicha iniciativa fue presentada en Sesión Ordinaria el día Lunes 11 de Septiembre del año en curso, lo cual gracias a mis compañeros Regidores fue votada con mayoría simple de votos a favor.</a:t>
            </a:r>
          </a:p>
          <a:p>
            <a:endParaRPr lang="es-MX" dirty="0"/>
          </a:p>
        </p:txBody>
      </p:sp>
      <p:sp>
        <p:nvSpPr>
          <p:cNvPr id="4" name="Marcador de número de diapositiva 3">
            <a:extLst>
              <a:ext uri="{FF2B5EF4-FFF2-40B4-BE49-F238E27FC236}">
                <a16:creationId xmlns:a16="http://schemas.microsoft.com/office/drawing/2014/main" id="{75D78807-A86B-48E0-8F7E-8D43A084293A}"/>
              </a:ext>
            </a:extLst>
          </p:cNvPr>
          <p:cNvSpPr>
            <a:spLocks noGrp="1"/>
          </p:cNvSpPr>
          <p:nvPr>
            <p:ph type="sldNum" sz="quarter" idx="12"/>
          </p:nvPr>
        </p:nvSpPr>
        <p:spPr/>
        <p:txBody>
          <a:bodyPr/>
          <a:lstStyle/>
          <a:p>
            <a:fld id="{049703E5-89BE-492A-9641-49AD5615B71A}" type="slidenum">
              <a:rPr lang="es-MX" smtClean="0"/>
              <a:t>34</a:t>
            </a:fld>
            <a:endParaRPr lang="es-MX"/>
          </a:p>
        </p:txBody>
      </p:sp>
      <p:pic>
        <p:nvPicPr>
          <p:cNvPr id="6" name="Imagen 5">
            <a:extLst>
              <a:ext uri="{FF2B5EF4-FFF2-40B4-BE49-F238E27FC236}">
                <a16:creationId xmlns:a16="http://schemas.microsoft.com/office/drawing/2014/main" id="{9B76570B-10F8-49F3-A0E4-3CA2669149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8174" y="797501"/>
            <a:ext cx="3052118" cy="4181394"/>
          </a:xfrm>
          <a:prstGeom prst="rect">
            <a:avLst/>
          </a:prstGeom>
        </p:spPr>
      </p:pic>
    </p:spTree>
    <p:extLst>
      <p:ext uri="{BB962C8B-B14F-4D97-AF65-F5344CB8AC3E}">
        <p14:creationId xmlns:p14="http://schemas.microsoft.com/office/powerpoint/2010/main" val="869651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3174" y="521878"/>
            <a:ext cx="4752652" cy="1272209"/>
          </a:xfrm>
        </p:spPr>
        <p:txBody>
          <a:bodyPr>
            <a:normAutofit/>
          </a:bodyPr>
          <a:lstStyle/>
          <a:p>
            <a:pPr marL="0" indent="0" algn="just">
              <a:buNone/>
            </a:pPr>
            <a:r>
              <a:rPr lang="es-MX" dirty="0">
                <a:latin typeface="Tahoma" panose="020B0604030504040204" pitchFamily="34" charset="0"/>
                <a:ea typeface="Tahoma" panose="020B0604030504040204" pitchFamily="34" charset="0"/>
                <a:cs typeface="Tahoma" panose="020B0604030504040204" pitchFamily="34" charset="0"/>
              </a:rPr>
              <a:t>LAS Y LOS NIÑOS DE NUESTRA CIUDAD DEBERÁN TENER GARANTIZADO SU DERECHO A DISFRUTAR, A JUGAR EN ESPACIOS DIGNOS.</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35</a:t>
            </a:fld>
            <a:endParaRPr lang="es-MX"/>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368" t="6678" r="1775" b="-319"/>
          <a:stretch/>
        </p:blipFill>
        <p:spPr>
          <a:xfrm>
            <a:off x="5327374" y="521878"/>
            <a:ext cx="4969565" cy="4224922"/>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31" y="2093843"/>
            <a:ext cx="4677245" cy="4312646"/>
          </a:xfrm>
          <a:prstGeom prst="rect">
            <a:avLst/>
          </a:prstGeom>
        </p:spPr>
      </p:pic>
      <p:sp>
        <p:nvSpPr>
          <p:cNvPr id="6" name="CuadroTexto 5"/>
          <p:cNvSpPr txBox="1"/>
          <p:nvPr/>
        </p:nvSpPr>
        <p:spPr>
          <a:xfrm>
            <a:off x="5441675" y="4917731"/>
            <a:ext cx="3405145" cy="1754326"/>
          </a:xfrm>
          <a:prstGeom prst="rect">
            <a:avLst/>
          </a:prstGeom>
          <a:noFill/>
        </p:spPr>
        <p:txBody>
          <a:bodyPr wrap="square" rtlCol="0">
            <a:spAutoFit/>
          </a:bodyPr>
          <a:lstStyle/>
          <a:p>
            <a:pPr algn="just"/>
            <a:r>
              <a:rPr lang="es-MX" dirty="0">
                <a:latin typeface="Tahoma" panose="020B0604030504040204" pitchFamily="34" charset="0"/>
                <a:ea typeface="Tahoma" panose="020B0604030504040204" pitchFamily="34" charset="0"/>
                <a:cs typeface="Tahoma" panose="020B0604030504040204" pitchFamily="34" charset="0"/>
              </a:rPr>
              <a:t>POR ELLO, LOS ESPACIOS DESTINADOS A PARQUES Y AREAS VERDES, NO VOLVERAN A SER  VENDIDOS O PRIVATIZADOS, COMO EN LAS ADMINISTRACIONES PASADAS.</a:t>
            </a:r>
          </a:p>
        </p:txBody>
      </p:sp>
    </p:spTree>
    <p:extLst>
      <p:ext uri="{BB962C8B-B14F-4D97-AF65-F5344CB8AC3E}">
        <p14:creationId xmlns:p14="http://schemas.microsoft.com/office/powerpoint/2010/main" val="3288411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1595" y="1423336"/>
            <a:ext cx="8596668" cy="5223510"/>
          </a:xfrm>
        </p:spPr>
        <p:txBody>
          <a:bodyPr/>
          <a:lstStyle/>
          <a:p>
            <a:pPr algn="just"/>
            <a:r>
              <a:rPr lang="es-MX" dirty="0"/>
              <a:t>Por lo antes manifestado, esta Representación Edilicia, tuvo a bien el sesionar para dictaminar un asunto de importancia no solo municipal sino estatal, es decir, el día viernes 26 de mayo sesionamos en la Comisión Edilicia Permanente de Ordenamiento Territorial</a:t>
            </a:r>
          </a:p>
          <a:p>
            <a:pPr algn="just"/>
            <a:r>
              <a:rPr lang="es-MX" dirty="0"/>
              <a:t>	En esta sesión trabajamos en el análisis del </a:t>
            </a:r>
            <a:r>
              <a:rPr lang="es-MX" b="1" dirty="0"/>
              <a:t>Dictamen del Ordenamiento Territorial</a:t>
            </a:r>
            <a:r>
              <a:rPr lang="es-MX" dirty="0"/>
              <a:t> de la Zona Metropolitana Interestatal Puerto Vallarta – Bahía de Banderas, </a:t>
            </a:r>
            <a:r>
              <a:rPr lang="es-MX" b="1" dirty="0"/>
              <a:t>(POTZMI PV-BB). </a:t>
            </a:r>
            <a:r>
              <a:rPr lang="es-MX" dirty="0"/>
              <a:t>Sesión que tuvimos a bien prolongar, debido al largo análisis al documento hasta la sesión ordinaria de la comisión en comento y la comisión de Reglamentos y Puntos Constitucionales en fechas martes 06 (seis) de junio del 2023, en la que se volvió a analizar y discutir, el Dictamen antes mencionado, con la diferencia de que en esta sesión que se rigió bajo el siguiente orden del día; Primero. - Lista de asistencia. Segundo. - Declaración de quorum legal. Tercero. - Aprobación del orden del día. Cuarto. - Análisis, Discusión y en su caso Aprobación del Dictamen del Proyecto de Programa de Ordenamiento Territorial de la Zona Metropolitana Interestatal Puerto Vallarta – Bahía de Banderas (POTZMI PV-BB). Quinto. - Asuntos Generales. Sexto. - Clausura de la Sesión.</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36</a:t>
            </a:fld>
            <a:endParaRPr lang="es-MX"/>
          </a:p>
        </p:txBody>
      </p:sp>
    </p:spTree>
    <p:extLst>
      <p:ext uri="{BB962C8B-B14F-4D97-AF65-F5344CB8AC3E}">
        <p14:creationId xmlns:p14="http://schemas.microsoft.com/office/powerpoint/2010/main" val="2740322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7929" y="654920"/>
            <a:ext cx="9166860" cy="3468818"/>
          </a:xfrm>
        </p:spPr>
        <p:txBody>
          <a:bodyPr>
            <a:normAutofit lnSpcReduction="10000"/>
          </a:bodyPr>
          <a:lstStyle/>
          <a:p>
            <a:pPr marL="0" indent="0" algn="just">
              <a:buNone/>
            </a:pPr>
            <a:r>
              <a:rPr lang="es-MX" dirty="0"/>
              <a:t>En colaboración con la Directora de Desarrollo Urbano y Medio Ambiente, la Arq. Adriana Guzmán Jiménez tuvimos a bien explicar todo lo relacionado con este dictamen, comentando también el hecho de que esta nueva Zona Metropolitana Interestatal entre el municipio de Puerto Vallarta de la Entidad Federativa de Jalisco y el municipio de Bahía de Banderas de la Entidad Federativa de Nayarit, será la primera en su tipo a nivel nacional; esto debido a que ambos cuentan con vocación turística de playa, ecoturismo, turismo marítimo entre otros.  Por consiguiente, las y los ediles, votaron a favor de este dictamen, y se aprobó en ambas comisiones, por lo que se mandó a aprobación del H. Ayuntamiento de Puerto Vallarta, Jalisco, misma que se aprobó en sesión celebrada el día 30 de junio del 2023, quedando como pendiente ya únicamente que el Secretario General del Ayuntamiento el Lic. Felipe de Jesús Rocha Reyes, lleve a cabo la diligencia al Congreso del Estado de Jalisco, para seguir con su procedimiento tanto edilicio, legislativo, así como administrativo.</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37</a:t>
            </a:fld>
            <a:endParaRPr lang="es-MX"/>
          </a:p>
        </p:txBody>
      </p:sp>
      <p:pic>
        <p:nvPicPr>
          <p:cNvPr id="5" name="Imagen 4"/>
          <p:cNvPicPr/>
          <p:nvPr/>
        </p:nvPicPr>
        <p:blipFill rotWithShape="1">
          <a:blip r:embed="rId2" cstate="print">
            <a:extLst>
              <a:ext uri="{28A0092B-C50C-407E-A947-70E740481C1C}">
                <a14:useLocalDpi xmlns:a14="http://schemas.microsoft.com/office/drawing/2010/main" val="0"/>
              </a:ext>
            </a:extLst>
          </a:blip>
          <a:srcRect t="36719"/>
          <a:stretch/>
        </p:blipFill>
        <p:spPr bwMode="auto">
          <a:xfrm>
            <a:off x="806067" y="3975458"/>
            <a:ext cx="7950584" cy="27784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4143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7633" y="1081706"/>
            <a:ext cx="8892540" cy="5776294"/>
          </a:xfrm>
        </p:spPr>
        <p:txBody>
          <a:bodyPr>
            <a:normAutofit lnSpcReduction="10000"/>
          </a:bodyPr>
          <a:lstStyle/>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endParaRPr lang="es-MX" sz="2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En Comisión Edilicia Permanente de Agua; como resultado de la crisis que hemos tenido con el tema, desde esta representación edilicia, me he ocupado de estar haciendo análisis, estudios y preparación de proyectos que puedan beneficiar a la población en el tema de agua, debido a la crisis que vive nuestro país, nuestro estado y por obvias razones también nuestro municipio.	</a:t>
            </a:r>
          </a:p>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Es por ello, de nuestra parte una responsabilidad, hacía con las y los ciudadanos la señalada por el Articulo 50.- del Reglamento Orgánico del Gobierno y la Administración Pública del Municipio de Puerto Vallarta, Jalisco, en el que se menciona que será competencia de la comisión edilicia permanente de agua supervisar la prestación de los servicios de agua potable, drenaje, alcantarillado, tratamiento y disposición de sus aguas residuales; propondrá las medidas que estime necesarias para hacer más eficiente y elevar la calidad de su prestación, y dictaminará sobre la constitución y funcionamiento de organismos operadores de estos servicios dentro del territorio municipal, en las materias que sean competencia del Ayuntamiento. </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38</a:t>
            </a:fld>
            <a:endParaRPr lang="es-MX"/>
          </a:p>
        </p:txBody>
      </p:sp>
      <p:sp>
        <p:nvSpPr>
          <p:cNvPr id="5" name="Título 1"/>
          <p:cNvSpPr>
            <a:spLocks noGrp="1"/>
          </p:cNvSpPr>
          <p:nvPr>
            <p:ph type="title"/>
          </p:nvPr>
        </p:nvSpPr>
        <p:spPr>
          <a:xfrm>
            <a:off x="583547" y="966616"/>
            <a:ext cx="8095604" cy="503583"/>
          </a:xfrm>
        </p:spPr>
        <p:txBody>
          <a:bodyPr>
            <a:normAutofit/>
          </a:bodyPr>
          <a:lstStyle/>
          <a:p>
            <a:pPr algn="ctr"/>
            <a:r>
              <a:rPr lang="es-MX" sz="2400" b="1" i="1" dirty="0">
                <a:solidFill>
                  <a:schemeClr val="tx1"/>
                </a:solidFill>
                <a:latin typeface="Tahoma" panose="020B0604030504040204" pitchFamily="34" charset="0"/>
                <a:ea typeface="Tahoma" panose="020B0604030504040204" pitchFamily="34" charset="0"/>
                <a:cs typeface="Tahoma" panose="020B0604030504040204" pitchFamily="34" charset="0"/>
              </a:rPr>
              <a:t>4.- COMISIÓN EDILICIA PERMANENTE DE AGUA:</a:t>
            </a:r>
          </a:p>
        </p:txBody>
      </p:sp>
    </p:spTree>
    <p:extLst>
      <p:ext uri="{BB962C8B-B14F-4D97-AF65-F5344CB8AC3E}">
        <p14:creationId xmlns:p14="http://schemas.microsoft.com/office/powerpoint/2010/main" val="143239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31235" y="2886850"/>
            <a:ext cx="7842768" cy="3880773"/>
          </a:xfrm>
        </p:spPr>
        <p:txBody>
          <a:bodyPr>
            <a:normAutofit fontScale="92500" lnSpcReduction="10000"/>
          </a:bodyPr>
          <a:lstStyle/>
          <a:p>
            <a:pPr lvl="0" algn="just"/>
            <a:r>
              <a:rPr lang="es-MX" sz="2000" dirty="0">
                <a:latin typeface="Tahoma" panose="020B0604030504040204" pitchFamily="34" charset="0"/>
                <a:ea typeface="Tahoma" panose="020B0604030504040204" pitchFamily="34" charset="0"/>
                <a:cs typeface="Tahoma" panose="020B0604030504040204" pitchFamily="34" charset="0"/>
              </a:rPr>
              <a:t>REG. ING. EVA GRISELDA GONZÁLEZ CASTELLANOS en calidad de Regidora Colegiada.</a:t>
            </a:r>
          </a:p>
          <a:p>
            <a:pPr lvl="0" algn="just"/>
            <a:r>
              <a:rPr lang="es-MX" sz="2000" dirty="0">
                <a:latin typeface="Tahoma" panose="020B0604030504040204" pitchFamily="34" charset="0"/>
                <a:ea typeface="Tahoma" panose="020B0604030504040204" pitchFamily="34" charset="0"/>
                <a:cs typeface="Tahoma" panose="020B0604030504040204" pitchFamily="34" charset="0"/>
              </a:rPr>
              <a:t>REG. LIC. CANDELARIA TOVAR HERNÁNDEZ en calidad de Regidora Colegiada.</a:t>
            </a:r>
          </a:p>
          <a:p>
            <a:pPr lvl="0" algn="just"/>
            <a:r>
              <a:rPr lang="es-MX" sz="2000" dirty="0">
                <a:latin typeface="Tahoma" panose="020B0604030504040204" pitchFamily="34" charset="0"/>
                <a:ea typeface="Tahoma" panose="020B0604030504040204" pitchFamily="34" charset="0"/>
                <a:cs typeface="Tahoma" panose="020B0604030504040204" pitchFamily="34" charset="0"/>
              </a:rPr>
              <a:t>SINDICO MTRO. JUAN CARLOS HERNÁNDEZ SALAZAR en calidad de Edil Colegiado.</a:t>
            </a:r>
          </a:p>
          <a:p>
            <a:pPr lvl="0" algn="just"/>
            <a:r>
              <a:rPr lang="es-MX" sz="2000" dirty="0">
                <a:latin typeface="Tahoma" panose="020B0604030504040204" pitchFamily="34" charset="0"/>
                <a:ea typeface="Tahoma" panose="020B0604030504040204" pitchFamily="34" charset="0"/>
                <a:cs typeface="Tahoma" panose="020B0604030504040204" pitchFamily="34" charset="0"/>
              </a:rPr>
              <a:t>REG. LIC. CHRISTIAN EDUARDO ALONSO ROBLES en calidad de Regidor Colegiado.</a:t>
            </a:r>
          </a:p>
          <a:p>
            <a:pPr lvl="0" algn="just"/>
            <a:r>
              <a:rPr lang="es-MX" sz="2000" dirty="0">
                <a:latin typeface="Tahoma" panose="020B0604030504040204" pitchFamily="34" charset="0"/>
                <a:ea typeface="Tahoma" panose="020B0604030504040204" pitchFamily="34" charset="0"/>
                <a:cs typeface="Tahoma" panose="020B0604030504040204" pitchFamily="34" charset="0"/>
              </a:rPr>
              <a:t>REG. LIC. CLAUDIA ALEJANDRA IÑIGUEZ RIVERA en calidad de Regidora Colegiada.</a:t>
            </a:r>
          </a:p>
          <a:p>
            <a:pPr lvl="0" algn="just"/>
            <a:r>
              <a:rPr lang="es-MX" sz="2000" dirty="0">
                <a:latin typeface="Tahoma" panose="020B0604030504040204" pitchFamily="34" charset="0"/>
                <a:ea typeface="Tahoma" panose="020B0604030504040204" pitchFamily="34" charset="0"/>
                <a:cs typeface="Tahoma" panose="020B0604030504040204" pitchFamily="34" charset="0"/>
              </a:rPr>
              <a:t>REG. C. JOSÉ RODRÍGUEZ GONZÁLEZ en calidad de Presidente de la Comisión.</a:t>
            </a:r>
          </a:p>
          <a:p>
            <a:pPr marL="0" indent="0">
              <a:buNone/>
            </a:pPr>
            <a:endParaRPr lang="es-MX"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39</a:t>
            </a:fld>
            <a:endParaRPr lang="es-MX"/>
          </a:p>
        </p:txBody>
      </p:sp>
      <p:sp>
        <p:nvSpPr>
          <p:cNvPr id="5" name="Rectángulo 4"/>
          <p:cNvSpPr/>
          <p:nvPr/>
        </p:nvSpPr>
        <p:spPr>
          <a:xfrm>
            <a:off x="411184" y="1202277"/>
            <a:ext cx="8862819" cy="1323439"/>
          </a:xfrm>
          <a:prstGeom prst="rect">
            <a:avLst/>
          </a:prstGeom>
        </p:spPr>
        <p:txBody>
          <a:bodyPr wrap="square">
            <a:spAutoFit/>
          </a:bodyPr>
          <a:lstStyle/>
          <a:p>
            <a:pPr algn="just"/>
            <a:r>
              <a:rPr lang="es-MX" sz="2000" dirty="0">
                <a:latin typeface="Tahoma" panose="020B0604030504040204" pitchFamily="34" charset="0"/>
                <a:ea typeface="Tahoma" panose="020B0604030504040204" pitchFamily="34" charset="0"/>
                <a:cs typeface="Tahoma" panose="020B0604030504040204" pitchFamily="34" charset="0"/>
              </a:rPr>
              <a:t>Las y los regidores, los cuales forman parte de la Comisión Edilicia Permanente de Agua, como puntos consecuentes me permito nombrarlos en la siguiente lista, a todas y todos los regidores que hoy en día conformamos la Comisión Edilicia Permanente de Agua; </a:t>
            </a:r>
          </a:p>
        </p:txBody>
      </p:sp>
    </p:spTree>
    <p:extLst>
      <p:ext uri="{BB962C8B-B14F-4D97-AF65-F5344CB8AC3E}">
        <p14:creationId xmlns:p14="http://schemas.microsoft.com/office/powerpoint/2010/main" val="238569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381" y="577429"/>
            <a:ext cx="9674087" cy="655692"/>
          </a:xfrm>
        </p:spPr>
        <p:txBody>
          <a:bodyPr>
            <a:noAutofit/>
          </a:bodyPr>
          <a:lstStyle/>
          <a:p>
            <a:r>
              <a:rPr lang="es-MX" sz="2600" i="1" dirty="0">
                <a:solidFill>
                  <a:schemeClr val="tx1"/>
                </a:solidFill>
                <a:latin typeface="Tahoma" panose="020B0604030504040204" pitchFamily="34" charset="0"/>
                <a:ea typeface="Tahoma" panose="020B0604030504040204" pitchFamily="34" charset="0"/>
                <a:cs typeface="Tahoma" panose="020B0604030504040204" pitchFamily="34" charset="0"/>
              </a:rPr>
              <a:t>INTEGRANTES COMISIÓN DE ORDENAMIENTO TERRITORIAL:</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4</a:t>
            </a:fld>
            <a:endParaRPr lang="es-MX"/>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13826" t="6360" r="13826"/>
          <a:stretch/>
        </p:blipFill>
        <p:spPr>
          <a:xfrm>
            <a:off x="371060" y="1120444"/>
            <a:ext cx="2623931" cy="2586382"/>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2898" t="2283" r="12898"/>
          <a:stretch/>
        </p:blipFill>
        <p:spPr>
          <a:xfrm>
            <a:off x="371060" y="3968088"/>
            <a:ext cx="2623931" cy="2570922"/>
          </a:xfrm>
          <a:prstGeom prst="rect">
            <a:avLst/>
          </a:prstGeom>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17350" t="3603" r="16795"/>
          <a:stretch/>
        </p:blipFill>
        <p:spPr>
          <a:xfrm>
            <a:off x="3241468" y="3968088"/>
            <a:ext cx="2914398" cy="2570922"/>
          </a:xfrm>
          <a:prstGeom prst="rect">
            <a:avLst/>
          </a:prstGeom>
        </p:spPr>
      </p:pic>
      <p:pic>
        <p:nvPicPr>
          <p:cNvPr id="8" name="Imagen 7"/>
          <p:cNvPicPr>
            <a:picLocks noChangeAspect="1"/>
          </p:cNvPicPr>
          <p:nvPr/>
        </p:nvPicPr>
        <p:blipFill rotWithShape="1">
          <a:blip r:embed="rId5">
            <a:extLst>
              <a:ext uri="{28A0092B-C50C-407E-A947-70E740481C1C}">
                <a14:useLocalDpi xmlns:a14="http://schemas.microsoft.com/office/drawing/2010/main" val="0"/>
              </a:ext>
            </a:extLst>
          </a:blip>
          <a:srcRect l="24365" t="6641" r="22509" b="240"/>
          <a:stretch/>
        </p:blipFill>
        <p:spPr>
          <a:xfrm>
            <a:off x="6309117" y="3968088"/>
            <a:ext cx="2729949" cy="2570922"/>
          </a:xfrm>
          <a:prstGeom prst="rect">
            <a:avLst/>
          </a:prstGeom>
        </p:spPr>
      </p:pic>
      <p:pic>
        <p:nvPicPr>
          <p:cNvPr id="9" name="Imagen 8"/>
          <p:cNvPicPr>
            <a:picLocks noChangeAspect="1"/>
          </p:cNvPicPr>
          <p:nvPr/>
        </p:nvPicPr>
        <p:blipFill rotWithShape="1">
          <a:blip r:embed="rId6">
            <a:extLst>
              <a:ext uri="{28A0092B-C50C-407E-A947-70E740481C1C}">
                <a14:useLocalDpi xmlns:a14="http://schemas.microsoft.com/office/drawing/2010/main" val="0"/>
              </a:ext>
            </a:extLst>
          </a:blip>
          <a:srcRect l="17859" t="4878" r="17227"/>
          <a:stretch/>
        </p:blipFill>
        <p:spPr>
          <a:xfrm>
            <a:off x="3181293" y="1115736"/>
            <a:ext cx="3034748" cy="2591090"/>
          </a:xfrm>
          <a:prstGeom prst="rect">
            <a:avLst/>
          </a:prstGeom>
        </p:spPr>
      </p:pic>
      <p:pic>
        <p:nvPicPr>
          <p:cNvPr id="10" name="Imagen 9"/>
          <p:cNvPicPr>
            <a:picLocks noChangeAspect="1"/>
          </p:cNvPicPr>
          <p:nvPr/>
        </p:nvPicPr>
        <p:blipFill rotWithShape="1">
          <a:blip r:embed="rId7">
            <a:extLst>
              <a:ext uri="{28A0092B-C50C-407E-A947-70E740481C1C}">
                <a14:useLocalDpi xmlns:a14="http://schemas.microsoft.com/office/drawing/2010/main" val="0"/>
              </a:ext>
            </a:extLst>
          </a:blip>
          <a:srcRect l="15867" t="4556" r="16052"/>
          <a:stretch/>
        </p:blipFill>
        <p:spPr>
          <a:xfrm>
            <a:off x="6402343" y="1120444"/>
            <a:ext cx="2712018" cy="2586382"/>
          </a:xfrm>
          <a:prstGeom prst="rect">
            <a:avLst/>
          </a:prstGeom>
        </p:spPr>
      </p:pic>
    </p:spTree>
    <p:extLst>
      <p:ext uri="{BB962C8B-B14F-4D97-AF65-F5344CB8AC3E}">
        <p14:creationId xmlns:p14="http://schemas.microsoft.com/office/powerpoint/2010/main" val="2248021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714163" y="1164451"/>
            <a:ext cx="8218170" cy="498228"/>
          </a:xfrm>
        </p:spPr>
        <p:txBody>
          <a:bodyPr>
            <a:noAutofit/>
          </a:bodyPr>
          <a:lstStyle/>
          <a:p>
            <a:r>
              <a:rPr lang="es-MX" sz="2000" b="1" i="1" dirty="0">
                <a:solidFill>
                  <a:schemeClr val="tx1"/>
                </a:solidFill>
                <a:latin typeface="Tahoma" panose="020B0604030504040204" pitchFamily="34" charset="0"/>
                <a:ea typeface="Tahoma" panose="020B0604030504040204" pitchFamily="34" charset="0"/>
                <a:cs typeface="Tahoma" panose="020B0604030504040204" pitchFamily="34" charset="0"/>
              </a:rPr>
              <a:t>Sesión Ordinaria de la Comisión Edilicia Permanente de Agua.</a:t>
            </a:r>
          </a:p>
        </p:txBody>
      </p:sp>
      <p:sp>
        <p:nvSpPr>
          <p:cNvPr id="3" name="Marcador de contenido 2"/>
          <p:cNvSpPr>
            <a:spLocks noGrp="1"/>
          </p:cNvSpPr>
          <p:nvPr>
            <p:ph idx="1"/>
          </p:nvPr>
        </p:nvSpPr>
        <p:spPr>
          <a:xfrm>
            <a:off x="441682" y="1865076"/>
            <a:ext cx="8832322" cy="4992924"/>
          </a:xfrm>
        </p:spPr>
        <p:txBody>
          <a:bodyPr>
            <a:normAutofit/>
          </a:bodyPr>
          <a:lstStyle/>
          <a:p>
            <a:pPr marL="0" indent="0" algn="just">
              <a:buNone/>
            </a:pPr>
            <a:r>
              <a:rPr lang="es-MX" dirty="0">
                <a:latin typeface="Tahoma" panose="020B0604030504040204" pitchFamily="34" charset="0"/>
                <a:ea typeface="Tahoma" panose="020B0604030504040204" pitchFamily="34" charset="0"/>
                <a:cs typeface="Tahoma" panose="020B0604030504040204" pitchFamily="34" charset="0"/>
              </a:rPr>
              <a:t>	Informar a la ciudadanía que el día 18 de abril del año actual a las 10:00 horas se convoco a la Comisión Edilicia Permanente de Agua a una sesión en la que tuvimos a bien actualizar algunos temas que habían quedado pendientes en esta comisión  tales como; analizar el estado financiero del OPD.</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40</a:t>
            </a:fld>
            <a:endParaRPr lang="es-MX"/>
          </a:p>
        </p:txBody>
      </p:sp>
      <p:pic>
        <p:nvPicPr>
          <p:cNvPr id="6" name="Imagen 5">
            <a:extLst>
              <a:ext uri="{FF2B5EF4-FFF2-40B4-BE49-F238E27FC236}">
                <a16:creationId xmlns:a16="http://schemas.microsoft.com/office/drawing/2014/main" id="{127CEA60-84D7-49C9-9104-6FDE6048A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413" y="3429000"/>
            <a:ext cx="6880860" cy="3283936"/>
          </a:xfrm>
          <a:prstGeom prst="rect">
            <a:avLst/>
          </a:prstGeom>
        </p:spPr>
      </p:pic>
    </p:spTree>
    <p:extLst>
      <p:ext uri="{BB962C8B-B14F-4D97-AF65-F5344CB8AC3E}">
        <p14:creationId xmlns:p14="http://schemas.microsoft.com/office/powerpoint/2010/main" val="1325375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40AD8E-E6C5-4140-9B7B-2EF41645CAF4}"/>
              </a:ext>
            </a:extLst>
          </p:cNvPr>
          <p:cNvSpPr>
            <a:spLocks noGrp="1"/>
          </p:cNvSpPr>
          <p:nvPr>
            <p:ph idx="1"/>
          </p:nvPr>
        </p:nvSpPr>
        <p:spPr>
          <a:xfrm>
            <a:off x="677335" y="1118777"/>
            <a:ext cx="8596668" cy="5739223"/>
          </a:xfrm>
        </p:spPr>
        <p:txBody>
          <a:bodyPr>
            <a:normAutofit lnSpcReduction="10000"/>
          </a:bodyPr>
          <a:lstStyle/>
          <a:p>
            <a:pPr algn="just"/>
            <a:r>
              <a:rPr lang="es-ES" dirty="0"/>
              <a:t>Analizamos también proyectos ejecutivos del organismo proyectados para el año 2023, así como también se llevo un análisis e intervención de parte de esta comisión a la problemática derivada a las reducciones y/o cortes al suministro de agua potable en diversas colonias de Puerto Vallarta.</a:t>
            </a:r>
          </a:p>
          <a:p>
            <a:pPr algn="just"/>
            <a:endParaRPr lang="es-ES" dirty="0"/>
          </a:p>
          <a:p>
            <a:pPr algn="just"/>
            <a:r>
              <a:rPr lang="es-ES" dirty="0"/>
              <a:t>Lo anterior fue discutido mediante el orden del día llevando acabo una explicación por parte del personal que acompaño al C. Lic. En Contaduría Publica Jorge Alberto Castillo Núñez en su carácter de director  de general del  SEAPAL Vallarta.</a:t>
            </a:r>
          </a:p>
          <a:p>
            <a:pPr algn="just"/>
            <a:endParaRPr lang="es-ES" dirty="0"/>
          </a:p>
          <a:p>
            <a:pPr algn="just"/>
            <a:r>
              <a:rPr lang="es-ES" dirty="0"/>
              <a:t>En esta sesión nos informaron en el ceno de la comisión acerca sobre los adeudos que tiene este OPD, también las fechas en que se contrajeron dichos adeudos. </a:t>
            </a:r>
          </a:p>
          <a:p>
            <a:pPr algn="just"/>
            <a:endParaRPr lang="es-ES" dirty="0"/>
          </a:p>
          <a:p>
            <a:pPr algn="just"/>
            <a:r>
              <a:rPr lang="es-ES" dirty="0"/>
              <a:t>En el tema de la inversión publica quedo pendiente que nos dijeran cuanto se ha ejercido de este año y así mismo en mi carácter de presidente de la comisión edilicia pedí que me informaran,¿ Cuanto se ha ejercido desde que el director esta al frente de este OPD y a su vez lo que todavía no se ejerce de este ejercicio fiscal?</a:t>
            </a:r>
          </a:p>
          <a:p>
            <a:endParaRPr lang="es-ES" dirty="0"/>
          </a:p>
          <a:p>
            <a:endParaRPr lang="es-MX" dirty="0"/>
          </a:p>
        </p:txBody>
      </p:sp>
      <p:sp>
        <p:nvSpPr>
          <p:cNvPr id="4" name="Marcador de número de diapositiva 3">
            <a:extLst>
              <a:ext uri="{FF2B5EF4-FFF2-40B4-BE49-F238E27FC236}">
                <a16:creationId xmlns:a16="http://schemas.microsoft.com/office/drawing/2014/main" id="{FCEF00D7-49CF-4C2B-A778-110ADDC1B332}"/>
              </a:ext>
            </a:extLst>
          </p:cNvPr>
          <p:cNvSpPr>
            <a:spLocks noGrp="1"/>
          </p:cNvSpPr>
          <p:nvPr>
            <p:ph type="sldNum" sz="quarter" idx="12"/>
          </p:nvPr>
        </p:nvSpPr>
        <p:spPr/>
        <p:txBody>
          <a:bodyPr/>
          <a:lstStyle/>
          <a:p>
            <a:fld id="{049703E5-89BE-492A-9641-49AD5615B71A}" type="slidenum">
              <a:rPr lang="es-MX" smtClean="0"/>
              <a:t>41</a:t>
            </a:fld>
            <a:endParaRPr lang="es-MX"/>
          </a:p>
        </p:txBody>
      </p:sp>
    </p:spTree>
    <p:extLst>
      <p:ext uri="{BB962C8B-B14F-4D97-AF65-F5344CB8AC3E}">
        <p14:creationId xmlns:p14="http://schemas.microsoft.com/office/powerpoint/2010/main" val="1614655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2920" y="932078"/>
            <a:ext cx="8651814" cy="2053601"/>
          </a:xfrm>
        </p:spPr>
        <p:txBody>
          <a:bodyPr/>
          <a:lstStyle/>
          <a:p>
            <a:pPr marL="0" indent="0" algn="just">
              <a:buNone/>
            </a:pPr>
            <a:r>
              <a:rPr lang="es-MX" sz="2000" dirty="0">
                <a:latin typeface="Tahoma" panose="020B0604030504040204" pitchFamily="34" charset="0"/>
                <a:ea typeface="Tahoma" panose="020B0604030504040204" pitchFamily="34" charset="0"/>
                <a:cs typeface="Tahoma" panose="020B0604030504040204" pitchFamily="34" charset="0"/>
              </a:rPr>
              <a:t>En mi calidad de Presidente de la Comisión Edilicia Permanente de Agua he asistido a eventos para representar al municipio, por lo mismo y atención al tema he tratado de estar al pendiente, como ya lo manifesté en estudios y proyectos que presentare en el Organismo Publico encargado del tema, así como en el Pleno del H. Ayuntamiento de Puerto Vallarta.</a:t>
            </a:r>
            <a:endParaRPr lang="es-MX"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42</a:t>
            </a:fld>
            <a:endParaRPr lang="es-MX"/>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44" y="2708894"/>
            <a:ext cx="8190366" cy="3955246"/>
          </a:xfrm>
          <a:prstGeom prst="rect">
            <a:avLst/>
          </a:prstGeom>
        </p:spPr>
      </p:pic>
    </p:spTree>
    <p:extLst>
      <p:ext uri="{BB962C8B-B14F-4D97-AF65-F5344CB8AC3E}">
        <p14:creationId xmlns:p14="http://schemas.microsoft.com/office/powerpoint/2010/main" val="2398213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4465" y="2000570"/>
            <a:ext cx="8596668" cy="4697410"/>
          </a:xfrm>
        </p:spPr>
        <p:txBody>
          <a:bodyPr/>
          <a:lstStyle/>
          <a:p>
            <a:endParaRPr lang="es-MX" dirty="0"/>
          </a:p>
          <a:p>
            <a:endParaRPr lang="es-MX" dirty="0"/>
          </a:p>
          <a:p>
            <a:endParaRPr lang="es-MX" dirty="0"/>
          </a:p>
          <a:p>
            <a:pPr marL="0" indent="0">
              <a:buNone/>
            </a:pPr>
            <a:endParaRPr lang="es-ES" dirty="0"/>
          </a:p>
          <a:p>
            <a:pPr marL="0" indent="0">
              <a:buNone/>
            </a:pPr>
            <a:endParaRPr lang="es-ES" dirty="0"/>
          </a:p>
          <a:p>
            <a:pPr marL="0" indent="0">
              <a:buNone/>
            </a:pPr>
            <a:endParaRPr lang="es-ES" dirty="0"/>
          </a:p>
          <a:p>
            <a:pPr marL="0" indent="0" algn="just">
              <a:buNone/>
            </a:pPr>
            <a:r>
              <a:rPr lang="es-ES" dirty="0"/>
              <a:t>Derivado al desabasto de agua que hubo en las colonias de nuestro Municipio durante algunas semanas en el presente año, y en mi carácter de Regidor presidente de la comisión edilicia de Agua acudí a puntualmente al llamado de la ciudadanía para intervenir en esta desagradable situación que se vivía generando dialogo con las autoridades correspondientes del SEAPAL Vallarta, contribuyendo con lo que mis facultades edilicias me confieren, mismas en las que nos explicaron los responsables que un lapso no mayor a 20 días hábiles iban a abastecer de vital liquido a las colonias afectadas.</a:t>
            </a:r>
            <a:endParaRPr lang="es-MX"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43</a:t>
            </a:fld>
            <a:endParaRPr lang="es-MX"/>
          </a:p>
        </p:txBody>
      </p:sp>
      <p:pic>
        <p:nvPicPr>
          <p:cNvPr id="6" name="Imagen 5">
            <a:extLst>
              <a:ext uri="{FF2B5EF4-FFF2-40B4-BE49-F238E27FC236}">
                <a16:creationId xmlns:a16="http://schemas.microsoft.com/office/drawing/2014/main" id="{EC68BA0F-386C-4CC4-AE51-2EB1CA285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706" y="801830"/>
            <a:ext cx="4729926" cy="3547445"/>
          </a:xfrm>
          <a:prstGeom prst="rect">
            <a:avLst/>
          </a:prstGeom>
        </p:spPr>
      </p:pic>
    </p:spTree>
    <p:extLst>
      <p:ext uri="{BB962C8B-B14F-4D97-AF65-F5344CB8AC3E}">
        <p14:creationId xmlns:p14="http://schemas.microsoft.com/office/powerpoint/2010/main" val="14909022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0194" y="568411"/>
            <a:ext cx="10416747" cy="6660292"/>
          </a:xfrm>
        </p:spPr>
        <p:txBody>
          <a:bodyPr>
            <a:normAutofit/>
          </a:bodyPr>
          <a:lstStyle/>
          <a:p>
            <a:pPr marL="0" indent="0">
              <a:buNone/>
            </a:pPr>
            <a:endParaRPr lang="es-MX" dirty="0"/>
          </a:p>
          <a:p>
            <a:r>
              <a:rPr lang="es-ES" dirty="0"/>
              <a:t>Pero mi tarea sobre el desabasto de agua en nuestro Municipio siguió, días posteriores a la platica que tuvimos con la ciudadanía en salón cabildo, su servidor acudí y recorrí  varias colonias de nuestro Municipio a percatarse sobre esta problemática que aquejaba.</a:t>
            </a:r>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r>
              <a:rPr lang="es-ES" dirty="0"/>
              <a:t>Y tratando de dar solución estuve entablando comunicación con los encargados del Organismo de publico de SEAPAL Vallarta para darle solución al desabasto de las colonias marginadas.</a:t>
            </a:r>
          </a:p>
          <a:p>
            <a:endParaRPr lang="es-ES" dirty="0"/>
          </a:p>
          <a:p>
            <a:r>
              <a:rPr lang="es-ES" dirty="0"/>
              <a:t>Posterior a esta problemática, en mi oficina nos quedamos con esa inquietud de generar alguna solución con las gestiones necesarias para llevar a todas las casas este liquido vital.</a:t>
            </a:r>
          </a:p>
          <a:p>
            <a:endParaRPr lang="es-ES" dirty="0"/>
          </a:p>
          <a:p>
            <a:endParaRPr lang="es-ES" dirty="0"/>
          </a:p>
          <a:p>
            <a:endParaRPr lang="es-ES" dirty="0"/>
          </a:p>
          <a:p>
            <a:endParaRPr lang="es-MX" dirty="0"/>
          </a:p>
          <a:p>
            <a:endParaRPr lang="es-MX" dirty="0"/>
          </a:p>
          <a:p>
            <a:endParaRPr lang="es-MX"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44</a:t>
            </a:fld>
            <a:endParaRPr lang="es-MX"/>
          </a:p>
        </p:txBody>
      </p:sp>
      <p:pic>
        <p:nvPicPr>
          <p:cNvPr id="5" name="Imagen 4">
            <a:extLst>
              <a:ext uri="{FF2B5EF4-FFF2-40B4-BE49-F238E27FC236}">
                <a16:creationId xmlns:a16="http://schemas.microsoft.com/office/drawing/2014/main" id="{DB1D3950-1796-4E92-B156-F0D1C196C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499" y="1922949"/>
            <a:ext cx="4016136" cy="3012102"/>
          </a:xfrm>
          <a:prstGeom prst="rect">
            <a:avLst/>
          </a:prstGeom>
        </p:spPr>
      </p:pic>
    </p:spTree>
    <p:extLst>
      <p:ext uri="{BB962C8B-B14F-4D97-AF65-F5344CB8AC3E}">
        <p14:creationId xmlns:p14="http://schemas.microsoft.com/office/powerpoint/2010/main" val="56685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5" y="1157882"/>
            <a:ext cx="8596668" cy="3880773"/>
          </a:xfrm>
        </p:spPr>
        <p:txBody>
          <a:bodyPr/>
          <a:lstStyle/>
          <a:p>
            <a:pPr algn="just"/>
            <a:r>
              <a:rPr lang="es-ES" dirty="0"/>
              <a:t>Como consecuencia del desabasto de agua que hubo en las colonias de Puerto Vallarta, presentamos una Iniciativa de punto de acuerdo para que el H. Ayuntamiento de Puerto Vallarta, Jalisco, subscribiera un exhorto dirigido al Gobierno del Estado de Jalisco a fin de que se lleve acabo en este Municipio, la política publica denominada “NIDO DE LLUVIA, una forma de abastecimiento de agua en Jalisco”.</a:t>
            </a:r>
            <a:endParaRPr lang="es-MX"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45</a:t>
            </a:fld>
            <a:endParaRPr lang="es-MX"/>
          </a:p>
        </p:txBody>
      </p:sp>
      <p:pic>
        <p:nvPicPr>
          <p:cNvPr id="5" name="Imagen 4">
            <a:extLst>
              <a:ext uri="{FF2B5EF4-FFF2-40B4-BE49-F238E27FC236}">
                <a16:creationId xmlns:a16="http://schemas.microsoft.com/office/drawing/2014/main" id="{D88B2B23-D0E4-41FC-BEB5-6CE0F43BC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1287" y="3429000"/>
            <a:ext cx="6030097" cy="3219311"/>
          </a:xfrm>
          <a:prstGeom prst="rect">
            <a:avLst/>
          </a:prstGeom>
        </p:spPr>
      </p:pic>
    </p:spTree>
    <p:extLst>
      <p:ext uri="{BB962C8B-B14F-4D97-AF65-F5344CB8AC3E}">
        <p14:creationId xmlns:p14="http://schemas.microsoft.com/office/powerpoint/2010/main" val="2227813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A873B75-5FDC-4E23-A038-F30DDA4481A8}"/>
              </a:ext>
            </a:extLst>
          </p:cNvPr>
          <p:cNvSpPr>
            <a:spLocks noGrp="1"/>
          </p:cNvSpPr>
          <p:nvPr>
            <p:ph idx="1"/>
          </p:nvPr>
        </p:nvSpPr>
        <p:spPr>
          <a:xfrm>
            <a:off x="677335" y="1143602"/>
            <a:ext cx="8596668" cy="5262887"/>
          </a:xfrm>
        </p:spPr>
        <p:txBody>
          <a:bodyPr/>
          <a:lstStyle/>
          <a:p>
            <a:pPr marL="0" indent="0" algn="just">
              <a:buNone/>
            </a:pPr>
            <a:r>
              <a:rPr lang="es-ES" dirty="0"/>
              <a:t>La iniciativa que se escribe con anterioridad en la que se aprobó enviar un exhorto al Gobierno de la Entidad Federativa de Jalisco, a fin de que se implemente en este Municipio, la política Publica denominada “Nido de Lluvia, una nueva forma de abastecimiento de agua en Jalisco” recayó en el </a:t>
            </a:r>
            <a:r>
              <a:rPr lang="es-ES" b="1" dirty="0"/>
              <a:t>acuerdo 417/2023</a:t>
            </a:r>
            <a:r>
              <a:rPr lang="es-ES" dirty="0"/>
              <a:t> suscrito y firmado por el Lic. Felipe de Jesús Rocha Reyes en su carácter General de Secretario General del H. Ayuntamiento de Puerto Vallarta, Jalisco. </a:t>
            </a:r>
            <a:endParaRPr lang="es-MX" dirty="0"/>
          </a:p>
        </p:txBody>
      </p:sp>
      <p:sp>
        <p:nvSpPr>
          <p:cNvPr id="4" name="Marcador de número de diapositiva 3">
            <a:extLst>
              <a:ext uri="{FF2B5EF4-FFF2-40B4-BE49-F238E27FC236}">
                <a16:creationId xmlns:a16="http://schemas.microsoft.com/office/drawing/2014/main" id="{721EC5BC-0845-4223-908F-2C6D84CC70BF}"/>
              </a:ext>
            </a:extLst>
          </p:cNvPr>
          <p:cNvSpPr>
            <a:spLocks noGrp="1"/>
          </p:cNvSpPr>
          <p:nvPr>
            <p:ph type="sldNum" sz="quarter" idx="12"/>
          </p:nvPr>
        </p:nvSpPr>
        <p:spPr/>
        <p:txBody>
          <a:bodyPr/>
          <a:lstStyle/>
          <a:p>
            <a:fld id="{049703E5-89BE-492A-9641-49AD5615B71A}" type="slidenum">
              <a:rPr lang="es-MX" smtClean="0"/>
              <a:t>46</a:t>
            </a:fld>
            <a:endParaRPr lang="es-MX"/>
          </a:p>
        </p:txBody>
      </p:sp>
      <p:pic>
        <p:nvPicPr>
          <p:cNvPr id="6" name="Imagen 5">
            <a:extLst>
              <a:ext uri="{FF2B5EF4-FFF2-40B4-BE49-F238E27FC236}">
                <a16:creationId xmlns:a16="http://schemas.microsoft.com/office/drawing/2014/main" id="{CBD9EF72-6013-44DF-89BD-DEE29D171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373" y="3830594"/>
            <a:ext cx="5967299" cy="3163299"/>
          </a:xfrm>
          <a:prstGeom prst="rect">
            <a:avLst/>
          </a:prstGeom>
        </p:spPr>
      </p:pic>
    </p:spTree>
    <p:extLst>
      <p:ext uri="{BB962C8B-B14F-4D97-AF65-F5344CB8AC3E}">
        <p14:creationId xmlns:p14="http://schemas.microsoft.com/office/powerpoint/2010/main" val="85231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3598" y="1092967"/>
            <a:ext cx="8596668" cy="6024526"/>
          </a:xfrm>
        </p:spPr>
        <p:txBody>
          <a:bodyPr>
            <a:normAutofit/>
          </a:bodyPr>
          <a:lstStyle/>
          <a:p>
            <a:pPr algn="just"/>
            <a:r>
              <a:rPr lang="es-MX" dirty="0"/>
              <a:t>Dicha Iniciativa de Punto de Acuerdo, se logro que nos dieran respuesta de parte del Gobierno de la Entidad Federativa de Jalisco, y por medio del oficio SGPV/2168/2023 el Secretario General del Ayuntamiento de Puerto Vallarta, nos informo que el Secretario de Gestión integral del Agua, del Gobierno del Estado de Jalisco el Ing. Jorge Gastón González </a:t>
            </a:r>
            <a:r>
              <a:rPr lang="es-MX" dirty="0" err="1"/>
              <a:t>Alcerreca</a:t>
            </a:r>
            <a:r>
              <a:rPr lang="es-MX" dirty="0"/>
              <a:t> mediante oficio SGIA-0352/2023, nos hace de conocimiento a este H. Ayuntamiento que el Programa nido de Lluvia se tomara en cuenta para una nueva etapa del programa en el año 2024, debido a que esta política publica cuenta con un presupuesto destinado para el ejercicio 2023 por consiguiente tomaran las consideraciones para el próximo año entrante, tomando en cuenta el exhorto que se mando desde esta Regiduría en mi carácter de Presidente de la Comisión Edilicia Permanente de Agua.</a:t>
            </a:r>
          </a:p>
          <a:p>
            <a:pPr algn="just"/>
            <a:endParaRPr lang="es-MX" dirty="0"/>
          </a:p>
          <a:p>
            <a:pPr algn="just"/>
            <a:r>
              <a:rPr lang="es-MX" dirty="0"/>
              <a:t>Con esto buscamos brindar de herramientas alternas a nuestro Municipio, ya que si bien el OPD encargado de la distribución del Agua en Puerto Vallarta, fue municipalizado, nuestra responsabilidad no solo queda en operar con los organismos municipales, sino estar atento de las políticas publicas que funcionan en otros espacios y poder adaptarlas a las realidades que tiene nuestra ciudad. </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47</a:t>
            </a:fld>
            <a:endParaRPr lang="es-MX"/>
          </a:p>
        </p:txBody>
      </p:sp>
    </p:spTree>
    <p:extLst>
      <p:ext uri="{BB962C8B-B14F-4D97-AF65-F5344CB8AC3E}">
        <p14:creationId xmlns:p14="http://schemas.microsoft.com/office/powerpoint/2010/main" val="1133145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1647" y="1120497"/>
            <a:ext cx="8929447" cy="596348"/>
          </a:xfrm>
        </p:spPr>
        <p:txBody>
          <a:bodyPr>
            <a:noAutofit/>
          </a:bodyPr>
          <a:lstStyle/>
          <a:p>
            <a:r>
              <a:rPr lang="es-MX" sz="2600" b="1" dirty="0">
                <a:solidFill>
                  <a:schemeClr val="tx1"/>
                </a:solidFill>
                <a:latin typeface="Tahoma" panose="020B0604030504040204" pitchFamily="34" charset="0"/>
                <a:ea typeface="Tahoma" panose="020B0604030504040204" pitchFamily="34" charset="0"/>
                <a:cs typeface="Tahoma" panose="020B0604030504040204" pitchFamily="34" charset="0"/>
              </a:rPr>
              <a:t>5.- </a:t>
            </a: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COMISIÓN EDILICIA PERMANENTE DE INSPECCIÓN.</a:t>
            </a:r>
            <a:endParaRPr lang="es-MX" sz="2400" dirty="0"/>
          </a:p>
        </p:txBody>
      </p:sp>
      <p:sp>
        <p:nvSpPr>
          <p:cNvPr id="3" name="Marcador de contenido 2"/>
          <p:cNvSpPr>
            <a:spLocks noGrp="1"/>
          </p:cNvSpPr>
          <p:nvPr>
            <p:ph idx="1"/>
          </p:nvPr>
        </p:nvSpPr>
        <p:spPr>
          <a:xfrm>
            <a:off x="344554" y="1901343"/>
            <a:ext cx="9203635" cy="5285992"/>
          </a:xfrm>
        </p:spPr>
        <p:txBody>
          <a:bodyPr>
            <a:normAutofit/>
          </a:bodyPr>
          <a:lstStyle/>
          <a:p>
            <a:pPr marL="0" indent="0" algn="just">
              <a:buNone/>
            </a:pPr>
            <a:r>
              <a:rPr lang="es-MX" sz="2100" dirty="0">
                <a:latin typeface="Tahoma" panose="020B0604030504040204" pitchFamily="34" charset="0"/>
                <a:ea typeface="Tahoma" panose="020B0604030504040204" pitchFamily="34" charset="0"/>
                <a:cs typeface="Tahoma" panose="020B0604030504040204" pitchFamily="34" charset="0"/>
              </a:rPr>
              <a:t>En la Comisión Edilicia Permanente de Inspección, y como encargados de presidir la misma, tenemos una responsabilidad hacia con los ciudadanos señalada por el </a:t>
            </a:r>
            <a:r>
              <a:rPr lang="es-MX" sz="2100" b="1" dirty="0">
                <a:latin typeface="Tahoma" panose="020B0604030504040204" pitchFamily="34" charset="0"/>
                <a:ea typeface="Tahoma" panose="020B0604030504040204" pitchFamily="34" charset="0"/>
                <a:cs typeface="Tahoma" panose="020B0604030504040204" pitchFamily="34" charset="0"/>
              </a:rPr>
              <a:t>Artículo 58. </a:t>
            </a:r>
            <a:r>
              <a:rPr lang="es-MX" sz="2100" dirty="0">
                <a:latin typeface="Tahoma" panose="020B0604030504040204" pitchFamily="34" charset="0"/>
                <a:ea typeface="Tahoma" panose="020B0604030504040204" pitchFamily="34" charset="0"/>
                <a:cs typeface="Tahoma" panose="020B0604030504040204" pitchFamily="34" charset="0"/>
              </a:rPr>
              <a:t>Del Reglamento Orgánico del Gobierno y la Administración Pública en la que nos menciona que; Además de las facultades genéricas que le competen, la comisión edilicia de inspección tendrá la atribución de proponer la adopción de medidas para garantizar la probidad y el buen desempeño en las tareas de inspección de la legalidad y del cumplimiento de los reglamentos en materia de ecología, comercio, construcciones, protección civil, espectáculos, giros restringidos y resguardo del rastro. Por lo que, desde esta Presidencia de la Comisión, se hace mención de las regidoras que conforman esta comisión en su calidad de colegiadas, integrantes mismas que son; la Regidora Colegiada Lic. Claudia Alejandra Iñiguez Rivera y la Ing. Regidora Colegiada Eva Griselda González Castellanos</a:t>
            </a:r>
            <a:r>
              <a:rPr lang="es-MX" sz="2100" b="1" dirty="0">
                <a:latin typeface="Tahoma" panose="020B0604030504040204" pitchFamily="34" charset="0"/>
                <a:ea typeface="Tahoma" panose="020B0604030504040204" pitchFamily="34" charset="0"/>
                <a:cs typeface="Tahoma" panose="020B0604030504040204" pitchFamily="34" charset="0"/>
              </a:rPr>
              <a:t> </a:t>
            </a:r>
            <a:r>
              <a:rPr lang="es-MX" sz="2100" dirty="0">
                <a:latin typeface="Tahoma" panose="020B0604030504040204" pitchFamily="34" charset="0"/>
                <a:ea typeface="Tahoma" panose="020B0604030504040204" pitchFamily="34" charset="0"/>
                <a:cs typeface="Tahoma" panose="020B0604030504040204" pitchFamily="34" charset="0"/>
              </a:rPr>
              <a:t>quienes, en conjunto con un servidor, quienes conformamos la antes mencionada.</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48</a:t>
            </a:fld>
            <a:endParaRPr lang="es-MX"/>
          </a:p>
        </p:txBody>
      </p:sp>
    </p:spTree>
    <p:extLst>
      <p:ext uri="{BB962C8B-B14F-4D97-AF65-F5344CB8AC3E}">
        <p14:creationId xmlns:p14="http://schemas.microsoft.com/office/powerpoint/2010/main" val="24123748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14023" y="1115089"/>
            <a:ext cx="4068417" cy="5742911"/>
          </a:xfrm>
        </p:spPr>
        <p:txBody>
          <a:bodyPr>
            <a:normAutofit/>
          </a:bodyPr>
          <a:lstStyle/>
          <a:p>
            <a:pPr marL="0" indent="0" algn="just">
              <a:buNone/>
            </a:pPr>
            <a:r>
              <a:rPr lang="es-MX" sz="2200" dirty="0">
                <a:latin typeface="Tahoma" panose="020B0604030504040204" pitchFamily="34" charset="0"/>
                <a:ea typeface="Tahoma" panose="020B0604030504040204" pitchFamily="34" charset="0"/>
                <a:cs typeface="Tahoma" panose="020B0604030504040204" pitchFamily="34" charset="0"/>
              </a:rPr>
              <a:t>	</a:t>
            </a:r>
            <a:r>
              <a:rPr lang="es-MX" sz="2000" dirty="0">
                <a:latin typeface="Tahoma" panose="020B0604030504040204" pitchFamily="34" charset="0"/>
                <a:ea typeface="Tahoma" panose="020B0604030504040204" pitchFamily="34" charset="0"/>
                <a:cs typeface="Tahoma" panose="020B0604030504040204" pitchFamily="34" charset="0"/>
              </a:rPr>
              <a:t>Al ser el presidente de la Comisión Edilicia Permanente de Inspección, entre mis actividades desde el comienzo de la administración me propuse a escuchar a todos los ciudadanos que tengan dudas con respecto a los permisos, licencias y giros que estén involucrados con esta Comisión por lo que todos los días mi oficina despacha filas de gente para involucrarnos y resolver todos aquellos asuntos que tienen razón de ser, ya sea que las dependencias no les hayan atendido, no los hayan podido escuchar o cualquier otro tipo de asunto de esta índole.</a:t>
            </a:r>
          </a:p>
          <a:p>
            <a:endParaRPr lang="es-MX"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49</a:t>
            </a:fld>
            <a:endParaRPr lang="es-MX"/>
          </a:p>
        </p:txBody>
      </p:sp>
      <p:pic>
        <p:nvPicPr>
          <p:cNvPr id="5" name="Imagen 4">
            <a:extLst>
              <a:ext uri="{FF2B5EF4-FFF2-40B4-BE49-F238E27FC236}">
                <a16:creationId xmlns:a16="http://schemas.microsoft.com/office/drawing/2014/main" id="{0FD9EDC2-609E-43DA-9103-2673CA05B8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0638" y="1371600"/>
            <a:ext cx="4967417" cy="3892378"/>
          </a:xfrm>
          <a:prstGeom prst="rect">
            <a:avLst/>
          </a:prstGeom>
        </p:spPr>
      </p:pic>
    </p:spTree>
    <p:extLst>
      <p:ext uri="{BB962C8B-B14F-4D97-AF65-F5344CB8AC3E}">
        <p14:creationId xmlns:p14="http://schemas.microsoft.com/office/powerpoint/2010/main" val="240992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20758" t="2409" r="19732"/>
          <a:stretch/>
        </p:blipFill>
        <p:spPr>
          <a:xfrm>
            <a:off x="1675272" y="834888"/>
            <a:ext cx="2690192" cy="2456465"/>
          </a:xfrm>
        </p:spPr>
      </p:pic>
      <p:sp>
        <p:nvSpPr>
          <p:cNvPr id="8" name="Marcador de número de diapositiva 7"/>
          <p:cNvSpPr>
            <a:spLocks noGrp="1"/>
          </p:cNvSpPr>
          <p:nvPr>
            <p:ph type="sldNum" sz="quarter" idx="12"/>
          </p:nvPr>
        </p:nvSpPr>
        <p:spPr/>
        <p:txBody>
          <a:bodyPr/>
          <a:lstStyle/>
          <a:p>
            <a:fld id="{049703E5-89BE-492A-9641-49AD5615B71A}" type="slidenum">
              <a:rPr lang="es-MX" smtClean="0"/>
              <a:t>5</a:t>
            </a:fld>
            <a:endParaRPr lang="es-MX"/>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17165" t="4972" r="17350"/>
          <a:stretch/>
        </p:blipFill>
        <p:spPr>
          <a:xfrm>
            <a:off x="5406888" y="834888"/>
            <a:ext cx="2663686" cy="2456465"/>
          </a:xfrm>
          <a:prstGeom prst="rect">
            <a:avLst/>
          </a:prstGeom>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25513" t="6012" r="24401"/>
          <a:stretch/>
        </p:blipFill>
        <p:spPr>
          <a:xfrm>
            <a:off x="1675271" y="3763615"/>
            <a:ext cx="2690192" cy="2277747"/>
          </a:xfrm>
          <a:prstGeom prst="rect">
            <a:avLst/>
          </a:prstGeom>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l="20504" t="1551" r="19391" b="-1"/>
          <a:stretch/>
        </p:blipFill>
        <p:spPr>
          <a:xfrm>
            <a:off x="5406887" y="3763616"/>
            <a:ext cx="2663687" cy="2277747"/>
          </a:xfrm>
          <a:prstGeom prst="rect">
            <a:avLst/>
          </a:prstGeom>
        </p:spPr>
      </p:pic>
    </p:spTree>
    <p:extLst>
      <p:ext uri="{BB962C8B-B14F-4D97-AF65-F5344CB8AC3E}">
        <p14:creationId xmlns:p14="http://schemas.microsoft.com/office/powerpoint/2010/main" val="6025504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253085" y="923235"/>
            <a:ext cx="5459681" cy="490330"/>
          </a:xfrm>
        </p:spPr>
        <p:txBody>
          <a:bodyPr>
            <a:normAutofit/>
          </a:bodyPr>
          <a:lstStyle/>
          <a:p>
            <a:r>
              <a:rPr lang="es-MX" sz="2000" i="1" dirty="0">
                <a:solidFill>
                  <a:schemeClr val="tx1"/>
                </a:solidFill>
                <a:latin typeface="Tahoma" panose="020B0604030504040204" pitchFamily="34" charset="0"/>
                <a:ea typeface="Tahoma" panose="020B0604030504040204" pitchFamily="34" charset="0"/>
                <a:cs typeface="Tahoma" panose="020B0604030504040204" pitchFamily="34" charset="0"/>
              </a:rPr>
              <a:t>Sesión ordinaria de la Comisión de Inspección.</a:t>
            </a:r>
          </a:p>
        </p:txBody>
      </p:sp>
      <p:sp>
        <p:nvSpPr>
          <p:cNvPr id="3" name="Marcador de contenido 2"/>
          <p:cNvSpPr>
            <a:spLocks noGrp="1"/>
          </p:cNvSpPr>
          <p:nvPr>
            <p:ph idx="1"/>
          </p:nvPr>
        </p:nvSpPr>
        <p:spPr>
          <a:xfrm>
            <a:off x="335664" y="1413565"/>
            <a:ext cx="9298665" cy="4992924"/>
          </a:xfrm>
        </p:spPr>
        <p:txBody>
          <a:bodyPr>
            <a:normAutofit/>
          </a:bodyPr>
          <a:lstStyle/>
          <a:p>
            <a:pPr marL="0" indent="0" algn="just">
              <a:buNone/>
            </a:pPr>
            <a:r>
              <a:rPr lang="es-MX" dirty="0">
                <a:solidFill>
                  <a:schemeClr val="tx1"/>
                </a:solidFill>
                <a:latin typeface="Tahoma" panose="020B0604030504040204" pitchFamily="34" charset="0"/>
                <a:ea typeface="Tahoma" panose="020B0604030504040204" pitchFamily="34" charset="0"/>
                <a:cs typeface="Tahoma" panose="020B0604030504040204" pitchFamily="34" charset="0"/>
              </a:rPr>
              <a:t>El día 26 de octubre del 2022 tuvimos a bien llevar a cabo una mesa de trabajo de la Comisión Edilicia Permanente de Inspección en la que se abordaron temas en relación a la Coordinación entre dependencias municipales para proporcionar seguridad en el ejercicio de sus labores a los servidores públicos, de la Dirección de Inspección y Reglamentos del municipio de Puerto Vallarta, Jalisco.</a:t>
            </a:r>
          </a:p>
          <a:p>
            <a:pPr marL="0" indent="0" algn="just">
              <a:buNone/>
            </a:pPr>
            <a:endParaRPr lang="es-MX"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es-MX"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50</a:t>
            </a:fld>
            <a:endParaRPr lang="es-MX"/>
          </a:p>
        </p:txBody>
      </p:sp>
      <p:pic>
        <p:nvPicPr>
          <p:cNvPr id="6" name="Imagen 5">
            <a:extLst>
              <a:ext uri="{FF2B5EF4-FFF2-40B4-BE49-F238E27FC236}">
                <a16:creationId xmlns:a16="http://schemas.microsoft.com/office/drawing/2014/main" id="{E9840FD7-B2D2-489B-BE7A-D2F9C50FA9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763" b="11111"/>
          <a:stretch/>
        </p:blipFill>
        <p:spPr>
          <a:xfrm>
            <a:off x="3601337" y="2955973"/>
            <a:ext cx="3238397" cy="3786937"/>
          </a:xfrm>
          <a:prstGeom prst="rect">
            <a:avLst/>
          </a:prstGeom>
        </p:spPr>
      </p:pic>
    </p:spTree>
    <p:extLst>
      <p:ext uri="{BB962C8B-B14F-4D97-AF65-F5344CB8AC3E}">
        <p14:creationId xmlns:p14="http://schemas.microsoft.com/office/powerpoint/2010/main" val="42254439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6159513" y="2118570"/>
            <a:ext cx="4646757" cy="4287919"/>
          </a:xfrm>
        </p:spPr>
      </p:pic>
      <p:sp>
        <p:nvSpPr>
          <p:cNvPr id="4" name="Marcador de número de diapositiva 3"/>
          <p:cNvSpPr>
            <a:spLocks noGrp="1"/>
          </p:cNvSpPr>
          <p:nvPr>
            <p:ph type="sldNum" sz="quarter" idx="12"/>
          </p:nvPr>
        </p:nvSpPr>
        <p:spPr/>
        <p:txBody>
          <a:bodyPr/>
          <a:lstStyle/>
          <a:p>
            <a:fld id="{049703E5-89BE-492A-9641-49AD5615B71A}" type="slidenum">
              <a:rPr lang="es-MX" smtClean="0"/>
              <a:t>51</a:t>
            </a:fld>
            <a:endParaRPr lang="es-MX"/>
          </a:p>
        </p:txBody>
      </p:sp>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1" t="5217" r="2029" b="5522"/>
          <a:stretch/>
        </p:blipFill>
        <p:spPr>
          <a:xfrm>
            <a:off x="465327" y="2676402"/>
            <a:ext cx="5352377" cy="3921015"/>
          </a:xfrm>
          <a:prstGeom prst="rect">
            <a:avLst/>
          </a:prstGeom>
        </p:spPr>
      </p:pic>
      <p:sp>
        <p:nvSpPr>
          <p:cNvPr id="7" name="CuadroTexto 6"/>
          <p:cNvSpPr txBox="1"/>
          <p:nvPr/>
        </p:nvSpPr>
        <p:spPr>
          <a:xfrm>
            <a:off x="465326" y="795131"/>
            <a:ext cx="8017565" cy="1323439"/>
          </a:xfrm>
          <a:prstGeom prst="rect">
            <a:avLst/>
          </a:prstGeom>
          <a:noFill/>
        </p:spPr>
        <p:txBody>
          <a:bodyPr wrap="square" rtlCol="0">
            <a:spAutoFit/>
          </a:bodyPr>
          <a:lstStyle/>
          <a:p>
            <a:pPr algn="just"/>
            <a:r>
              <a:rPr lang="es-MX" sz="2000" dirty="0">
                <a:latin typeface="Tahoma" panose="020B0604030504040204" pitchFamily="34" charset="0"/>
                <a:ea typeface="Tahoma" panose="020B0604030504040204" pitchFamily="34" charset="0"/>
                <a:cs typeface="Tahoma" panose="020B0604030504040204" pitchFamily="34" charset="0"/>
              </a:rPr>
              <a:t>Recorriendo las playas y las calles, conociendo negocios y estando cerca de las y los comerciantes. Al ser Presidente de la Comisión Edilicia Permanente de Inspección, estoy como siempre cercano a toda aquella persona que requiera el ser atendida.</a:t>
            </a:r>
          </a:p>
        </p:txBody>
      </p:sp>
    </p:spTree>
    <p:extLst>
      <p:ext uri="{BB962C8B-B14F-4D97-AF65-F5344CB8AC3E}">
        <p14:creationId xmlns:p14="http://schemas.microsoft.com/office/powerpoint/2010/main" val="2102961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6517" y="1168202"/>
            <a:ext cx="9173472" cy="6900759"/>
          </a:xfrm>
        </p:spPr>
        <p:txBody>
          <a:bodyPr>
            <a:normAutofit/>
          </a:bodyPr>
          <a:lstStyle/>
          <a:p>
            <a:pPr marL="0" indent="0" algn="just">
              <a:buNone/>
            </a:pPr>
            <a:endParaRPr lang="es-MX" dirty="0"/>
          </a:p>
          <a:p>
            <a:pPr algn="just"/>
            <a:r>
              <a:rPr lang="es-MX" dirty="0"/>
              <a:t>El pasado 26 de julio del 2023 a las 13 horas convocamos a una Sesión Ordinaria de la Comisión Edilicia Permanente de Inspección, así como a la Directora de Inspección y Reglamentos, al Director de Padrón y Licencias y a la Directora de Desarrollo Social, misma sesión que por motivos de agenda entre los ediles que forman parte de esta comisión y debido a que no íbamos a tener quorum legal, tuvimos que posponer y bajo el mismo orden del día convocamos a sesión una semana después.</a:t>
            </a:r>
          </a:p>
          <a:p>
            <a:pPr algn="just"/>
            <a:r>
              <a:rPr lang="es-MX" dirty="0"/>
              <a:t>El día 01 de agosto se celebro la Sesión Ordinaria de la Comisión Edilicia Permanente de Inspección y en dicha sesión se llevo a cabo un dialogo en la que se abordaron temas de estas dependencias que cuentan con personal de inspección para que nos externarán la actual situación y las mejoras posibles desde este cuerpo edilicio y mis compañeros que forman parte de esta comisión de manera colegiado.</a:t>
            </a:r>
          </a:p>
          <a:p>
            <a:pPr algn="just"/>
            <a:r>
              <a:rPr lang="es-MX" dirty="0"/>
              <a:t>Llegamos a varios acuerdos en los que se comprometieron tanto los encargados de las dependencias que nos acompañaron, así como las y los ediles que estuvieron presentes quedamos de ayudarles a gestionar por medio de las autoridades municipales correspondientes algunas herramientas de trabajo que les estaban faltando en sus cuerpos y brigadas de inspectores en sus áreas laborales.</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52</a:t>
            </a:fld>
            <a:endParaRPr lang="es-MX"/>
          </a:p>
        </p:txBody>
      </p:sp>
    </p:spTree>
    <p:extLst>
      <p:ext uri="{BB962C8B-B14F-4D97-AF65-F5344CB8AC3E}">
        <p14:creationId xmlns:p14="http://schemas.microsoft.com/office/powerpoint/2010/main" val="1292464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074" y="1240478"/>
            <a:ext cx="9128229" cy="556590"/>
          </a:xfrm>
        </p:spPr>
        <p:txBody>
          <a:bodyPr>
            <a:noAutofit/>
          </a:bodyPr>
          <a:lstStyle/>
          <a:p>
            <a:r>
              <a:rPr lang="es-MX" sz="2200" b="1" dirty="0">
                <a:solidFill>
                  <a:schemeClr val="tx1"/>
                </a:solidFill>
                <a:latin typeface="Tahoma" panose="020B0604030504040204" pitchFamily="34" charset="0"/>
                <a:ea typeface="Tahoma" panose="020B0604030504040204" pitchFamily="34" charset="0"/>
                <a:cs typeface="Tahoma" panose="020B0604030504040204" pitchFamily="34" charset="0"/>
              </a:rPr>
              <a:t>6.- SOCIAL, COMUNITARIO Y CERCANIA CON LA CIUDADANIA:</a:t>
            </a:r>
          </a:p>
        </p:txBody>
      </p:sp>
      <p:sp>
        <p:nvSpPr>
          <p:cNvPr id="3" name="Marcador de contenido 2"/>
          <p:cNvSpPr>
            <a:spLocks noGrp="1"/>
          </p:cNvSpPr>
          <p:nvPr>
            <p:ph idx="1"/>
          </p:nvPr>
        </p:nvSpPr>
        <p:spPr>
          <a:xfrm>
            <a:off x="677482" y="2134290"/>
            <a:ext cx="8727415" cy="4723710"/>
          </a:xfrm>
        </p:spPr>
        <p:txBody>
          <a:bodyPr>
            <a:normAutofit fontScale="92500" lnSpcReduction="10000"/>
          </a:bodyPr>
          <a:lstStyle/>
          <a:p>
            <a:pPr marL="0" indent="0">
              <a:buNone/>
            </a:pPr>
            <a:r>
              <a:rPr lang="es-MX" sz="2200" dirty="0">
                <a:latin typeface="Tahoma" panose="020B0604030504040204" pitchFamily="34" charset="0"/>
                <a:ea typeface="Tahoma" panose="020B0604030504040204" pitchFamily="34" charset="0"/>
                <a:cs typeface="Tahoma" panose="020B0604030504040204" pitchFamily="34" charset="0"/>
              </a:rPr>
              <a:t>Día y noche mis asuntos, mi agenda y la mayoría de mi tiempo en general, lo invierto en ser un represéntate cercano al ciudadano, que es a quien nos debemos.</a:t>
            </a:r>
            <a:br>
              <a:rPr lang="es-MX" sz="2200" dirty="0">
                <a:latin typeface="Tahoma" panose="020B0604030504040204" pitchFamily="34" charset="0"/>
                <a:ea typeface="Tahoma" panose="020B0604030504040204" pitchFamily="34" charset="0"/>
                <a:cs typeface="Tahoma" panose="020B0604030504040204" pitchFamily="34" charset="0"/>
              </a:rPr>
            </a:br>
            <a:endParaRPr lang="es-MX" sz="2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2200" dirty="0">
                <a:latin typeface="Tahoma" panose="020B0604030504040204" pitchFamily="34" charset="0"/>
                <a:ea typeface="Tahoma" panose="020B0604030504040204" pitchFamily="34" charset="0"/>
                <a:cs typeface="Tahoma" panose="020B0604030504040204" pitchFamily="34" charset="0"/>
              </a:rPr>
              <a:t>Tengo una responsabilidad importante, somos la representación de MORENA en el Municipio, somos el gobierno que representa a los que menos tienen, somos y venimos de abajo, de las calles, de los barrios, de las colonias, desde donde poco sobra y mucho falta, por ello no debemos olvidar, por ello no tenemos derecho a fallar y también por ello estoy seguro que mi agenda le pertenece a las y los ciudadanos.</a:t>
            </a:r>
          </a:p>
          <a:p>
            <a:pPr marL="0" indent="0" algn="just">
              <a:buNone/>
            </a:pPr>
            <a:r>
              <a:rPr lang="es-MX" sz="2200" dirty="0">
                <a:latin typeface="Tahoma" panose="020B0604030504040204" pitchFamily="34" charset="0"/>
                <a:ea typeface="Tahoma" panose="020B0604030504040204" pitchFamily="34" charset="0"/>
                <a:cs typeface="Tahoma" panose="020B0604030504040204" pitchFamily="34" charset="0"/>
              </a:rPr>
              <a:t>Las siguientes imágenes son a manera de demostrar de que lado estamos, con quien y por quienes caminamos, gestionamos y trabajamos, tengo la firme convicción  y “Quiero morir siendo esclavo de los principios, no de los hombres”. </a:t>
            </a:r>
          </a:p>
          <a:p>
            <a:pPr marL="0" indent="0" algn="just">
              <a:buNone/>
            </a:pPr>
            <a:r>
              <a:rPr lang="es-MX" sz="2200" dirty="0">
                <a:latin typeface="Tahoma" panose="020B0604030504040204" pitchFamily="34" charset="0"/>
                <a:ea typeface="Tahoma" panose="020B0604030504040204" pitchFamily="34" charset="0"/>
                <a:cs typeface="Tahoma" panose="020B0604030504040204" pitchFamily="34" charset="0"/>
              </a:rPr>
              <a:t>- Emiliano Zapata</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53</a:t>
            </a:fld>
            <a:endParaRPr lang="es-MX"/>
          </a:p>
        </p:txBody>
      </p:sp>
    </p:spTree>
    <p:extLst>
      <p:ext uri="{BB962C8B-B14F-4D97-AF65-F5344CB8AC3E}">
        <p14:creationId xmlns:p14="http://schemas.microsoft.com/office/powerpoint/2010/main" val="7895850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8"/>
          <p:cNvSpPr>
            <a:spLocks noGrp="1"/>
          </p:cNvSpPr>
          <p:nvPr>
            <p:ph type="sldNum" sz="quarter" idx="12"/>
          </p:nvPr>
        </p:nvSpPr>
        <p:spPr/>
        <p:txBody>
          <a:bodyPr/>
          <a:lstStyle/>
          <a:p>
            <a:fld id="{049703E5-89BE-492A-9641-49AD5615B71A}" type="slidenum">
              <a:rPr lang="es-MX" smtClean="0"/>
              <a:t>54</a:t>
            </a:fld>
            <a:endParaRPr lang="es-MX"/>
          </a:p>
        </p:txBody>
      </p:sp>
      <p:sp>
        <p:nvSpPr>
          <p:cNvPr id="7" name="CuadroTexto 6"/>
          <p:cNvSpPr txBox="1"/>
          <p:nvPr/>
        </p:nvSpPr>
        <p:spPr>
          <a:xfrm>
            <a:off x="453265" y="649356"/>
            <a:ext cx="4923597" cy="646331"/>
          </a:xfrm>
          <a:prstGeom prst="rect">
            <a:avLst/>
          </a:prstGeom>
          <a:noFill/>
        </p:spPr>
        <p:txBody>
          <a:bodyPr wrap="square" rtlCol="0">
            <a:spAutoFit/>
          </a:bodyPr>
          <a:lstStyle/>
          <a:p>
            <a:r>
              <a:rPr lang="es-MX" dirty="0"/>
              <a:t>“CON EL PUEBLO TODO, SIN EL PUEBLO NADA”</a:t>
            </a:r>
            <a:br>
              <a:rPr lang="es-MX" dirty="0"/>
            </a:br>
            <a:r>
              <a:rPr lang="es-MX" dirty="0"/>
              <a:t>- López Obrador Andrés Manuel</a:t>
            </a:r>
          </a:p>
        </p:txBody>
      </p:sp>
      <p:sp>
        <p:nvSpPr>
          <p:cNvPr id="8" name="CuadroTexto 7"/>
          <p:cNvSpPr txBox="1"/>
          <p:nvPr/>
        </p:nvSpPr>
        <p:spPr>
          <a:xfrm>
            <a:off x="5117370" y="4652163"/>
            <a:ext cx="4518991" cy="1754326"/>
          </a:xfrm>
          <a:prstGeom prst="rect">
            <a:avLst/>
          </a:prstGeom>
          <a:noFill/>
        </p:spPr>
        <p:txBody>
          <a:bodyPr wrap="square" rtlCol="0">
            <a:spAutoFit/>
          </a:bodyPr>
          <a:lstStyle/>
          <a:p>
            <a:pPr algn="just"/>
            <a:r>
              <a:rPr lang="es-MX" dirty="0">
                <a:latin typeface="Tahoma" panose="020B0604030504040204" pitchFamily="34" charset="0"/>
                <a:ea typeface="Tahoma" panose="020B0604030504040204" pitchFamily="34" charset="0"/>
                <a:cs typeface="Tahoma" panose="020B0604030504040204" pitchFamily="34" charset="0"/>
              </a:rPr>
              <a:t>ESTAMOS REGRESANDO A TODAS LAS COLONIAS, A LAS QUE FUIMOS PIDIENDO LA CONFIANZA EN EL 2021, AHORA RECOLECTANDO LOS SENTIMIENTOS, DUDAS Y PETICIONES DE TODOS LOS RINCONES DE NUESTRA CIUDAD.</a:t>
            </a:r>
          </a:p>
        </p:txBody>
      </p:sp>
      <p:pic>
        <p:nvPicPr>
          <p:cNvPr id="3" name="Imagen 2">
            <a:extLst>
              <a:ext uri="{FF2B5EF4-FFF2-40B4-BE49-F238E27FC236}">
                <a16:creationId xmlns:a16="http://schemas.microsoft.com/office/drawing/2014/main" id="{A447E753-B57E-492A-9F53-84CF3176B7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78" y="1660764"/>
            <a:ext cx="2821975" cy="5016844"/>
          </a:xfrm>
          <a:prstGeom prst="rect">
            <a:avLst/>
          </a:prstGeom>
        </p:spPr>
      </p:pic>
      <p:pic>
        <p:nvPicPr>
          <p:cNvPr id="5" name="Imagen 4">
            <a:extLst>
              <a:ext uri="{FF2B5EF4-FFF2-40B4-BE49-F238E27FC236}">
                <a16:creationId xmlns:a16="http://schemas.microsoft.com/office/drawing/2014/main" id="{994E3318-3508-4312-AAA2-AB322AAB9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862" y="1295687"/>
            <a:ext cx="4262220" cy="3196665"/>
          </a:xfrm>
          <a:prstGeom prst="rect">
            <a:avLst/>
          </a:prstGeom>
        </p:spPr>
      </p:pic>
    </p:spTree>
    <p:extLst>
      <p:ext uri="{BB962C8B-B14F-4D97-AF65-F5344CB8AC3E}">
        <p14:creationId xmlns:p14="http://schemas.microsoft.com/office/powerpoint/2010/main" val="1844157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8138" y="916164"/>
            <a:ext cx="7885044" cy="1258954"/>
          </a:xfrm>
        </p:spPr>
        <p:txBody>
          <a:bodyPr>
            <a:noAutofit/>
          </a:bodyPr>
          <a:lstStyle/>
          <a:p>
            <a:pPr algn="just"/>
            <a:r>
              <a:rPr lang="es-MX" sz="2000" dirty="0">
                <a:solidFill>
                  <a:schemeClr val="tx1"/>
                </a:solidFill>
                <a:latin typeface="Tahoma" panose="020B0604030504040204" pitchFamily="34" charset="0"/>
                <a:ea typeface="Tahoma" panose="020B0604030504040204" pitchFamily="34" charset="0"/>
                <a:cs typeface="Tahoma" panose="020B0604030504040204" pitchFamily="34" charset="0"/>
              </a:rPr>
              <a:t>NO VAMOS A PERMITIR QUE SIGAN PASANDO POLITICOS PROMETIENDO Y NO HACIENDO, DIMOS NUESTRA PALABRA Y AHORA DEMOSTRAMOS CON HECHOS.</a:t>
            </a: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t="17982" b="6745"/>
          <a:stretch/>
        </p:blipFill>
        <p:spPr>
          <a:xfrm>
            <a:off x="848138" y="2175118"/>
            <a:ext cx="8269356" cy="3829878"/>
          </a:xfrm>
        </p:spPr>
      </p:pic>
      <p:sp>
        <p:nvSpPr>
          <p:cNvPr id="6" name="Marcador de número de diapositiva 5"/>
          <p:cNvSpPr>
            <a:spLocks noGrp="1"/>
          </p:cNvSpPr>
          <p:nvPr>
            <p:ph type="sldNum" sz="quarter" idx="12"/>
          </p:nvPr>
        </p:nvSpPr>
        <p:spPr/>
        <p:txBody>
          <a:bodyPr/>
          <a:lstStyle/>
          <a:p>
            <a:fld id="{049703E5-89BE-492A-9641-49AD5615B71A}" type="slidenum">
              <a:rPr lang="es-MX" smtClean="0"/>
              <a:t>55</a:t>
            </a:fld>
            <a:endParaRPr lang="es-MX"/>
          </a:p>
        </p:txBody>
      </p:sp>
      <p:sp>
        <p:nvSpPr>
          <p:cNvPr id="5" name="CuadroTexto 4"/>
          <p:cNvSpPr txBox="1"/>
          <p:nvPr/>
        </p:nvSpPr>
        <p:spPr>
          <a:xfrm>
            <a:off x="2931986" y="6114101"/>
            <a:ext cx="5658678" cy="584775"/>
          </a:xfrm>
          <a:prstGeom prst="rect">
            <a:avLst/>
          </a:prstGeom>
          <a:noFill/>
        </p:spPr>
        <p:txBody>
          <a:bodyPr wrap="square" rtlCol="0">
            <a:spAutoFit/>
          </a:bodyPr>
          <a:lstStyle/>
          <a:p>
            <a:pPr algn="just"/>
            <a:r>
              <a:rPr lang="es-MX" sz="1600" dirty="0">
                <a:latin typeface="Tahoma" panose="020B0604030504040204" pitchFamily="34" charset="0"/>
                <a:ea typeface="Tahoma" panose="020B0604030504040204" pitchFamily="34" charset="0"/>
                <a:cs typeface="Tahoma" panose="020B0604030504040204" pitchFamily="34" charset="0"/>
              </a:rPr>
              <a:t>(REGIDORAS Y REGIDORES CON BANDERAS DE ARRANQUE DE OBRA, ACOMPAÑANDO AL PRESIDENTE MUNICIPAL)</a:t>
            </a:r>
          </a:p>
        </p:txBody>
      </p:sp>
    </p:spTree>
    <p:extLst>
      <p:ext uri="{BB962C8B-B14F-4D97-AF65-F5344CB8AC3E}">
        <p14:creationId xmlns:p14="http://schemas.microsoft.com/office/powerpoint/2010/main" val="461937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0078" y="1062265"/>
            <a:ext cx="3955627" cy="5271663"/>
          </a:xfrm>
        </p:spPr>
      </p:pic>
      <p:sp>
        <p:nvSpPr>
          <p:cNvPr id="4" name="Marcador de número de diapositiva 3"/>
          <p:cNvSpPr>
            <a:spLocks noGrp="1"/>
          </p:cNvSpPr>
          <p:nvPr>
            <p:ph type="sldNum" sz="quarter" idx="12"/>
          </p:nvPr>
        </p:nvSpPr>
        <p:spPr/>
        <p:txBody>
          <a:bodyPr/>
          <a:lstStyle/>
          <a:p>
            <a:fld id="{049703E5-89BE-492A-9641-49AD5615B71A}" type="slidenum">
              <a:rPr lang="es-MX" smtClean="0"/>
              <a:t>56</a:t>
            </a:fld>
            <a:endParaRPr lang="es-MX"/>
          </a:p>
        </p:txBody>
      </p:sp>
      <p:sp>
        <p:nvSpPr>
          <p:cNvPr id="7" name="CuadroTexto 6"/>
          <p:cNvSpPr txBox="1"/>
          <p:nvPr/>
        </p:nvSpPr>
        <p:spPr>
          <a:xfrm>
            <a:off x="4966848" y="610136"/>
            <a:ext cx="4109499" cy="6247864"/>
          </a:xfrm>
          <a:prstGeom prst="rect">
            <a:avLst/>
          </a:prstGeom>
          <a:noFill/>
        </p:spPr>
        <p:txBody>
          <a:bodyPr wrap="square" rtlCol="0">
            <a:spAutoFit/>
          </a:bodyPr>
          <a:lstStyle/>
          <a:p>
            <a:pPr algn="just"/>
            <a:r>
              <a:rPr lang="es-MX" sz="2000" dirty="0">
                <a:latin typeface="Tahoma" panose="020B0604030504040204" pitchFamily="34" charset="0"/>
                <a:ea typeface="Tahoma" panose="020B0604030504040204" pitchFamily="34" charset="0"/>
                <a:cs typeface="Tahoma" panose="020B0604030504040204" pitchFamily="34" charset="0"/>
              </a:rPr>
              <a:t>Recorriendo las colonias de nuestro municipio, la misma gente nos ha pedido que les ayudemos con diferentes necesidades que tienen, por ello cada vuelta, cada que vamos a visitar a los ciudadanos desde colonias como son: Parque las Palmas, Coapinole, Mojoneras, Ixtapa, Volcanes, Bosques de la primavera, la playita, Valentín Gómez Farías, Villa las flores, Brisas del Pacífico 1 y 2, Ramblases, algunas colonias de la parte alta de la Delegación Pitillal, entre otras, por lo que desde este documento a manera de informe les digo a las y los ciudadanos que estamos yendo a sus casas, lo hice en campaña y lo estoy haciendo en gestión.</a:t>
            </a:r>
          </a:p>
        </p:txBody>
      </p:sp>
    </p:spTree>
    <p:extLst>
      <p:ext uri="{BB962C8B-B14F-4D97-AF65-F5344CB8AC3E}">
        <p14:creationId xmlns:p14="http://schemas.microsoft.com/office/powerpoint/2010/main" val="6105383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6591" y="1070536"/>
            <a:ext cx="8717412" cy="1775791"/>
          </a:xfrm>
        </p:spPr>
        <p:txBody>
          <a:bodyPr>
            <a:noAutofit/>
          </a:bodyPr>
          <a:lstStyle/>
          <a:p>
            <a:pPr algn="just"/>
            <a:r>
              <a:rPr lang="es-MX" sz="2000" dirty="0">
                <a:solidFill>
                  <a:schemeClr val="tx1"/>
                </a:solidFill>
                <a:latin typeface="Tahoma" panose="020B0604030504040204" pitchFamily="34" charset="0"/>
                <a:ea typeface="Tahoma" panose="020B0604030504040204" pitchFamily="34" charset="0"/>
                <a:cs typeface="Tahoma" panose="020B0604030504040204" pitchFamily="34" charset="0"/>
              </a:rPr>
              <a:t>Mi compromiso es hacia con todas y todos los Vallartenses, vamos a seguir trabajando en beneficio de nuestro puerto, queremos que las cosas estén cada vez mejor, no debemos olvidar que nuestra Ciudad es un destino turístico nacional e internacional por lo que debemos tener calles, avenidas, parques, luminarias, servicios públicos de la mejor manera posible. </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8879" y="2846327"/>
            <a:ext cx="6771860" cy="3881437"/>
          </a:xfrm>
        </p:spPr>
      </p:pic>
      <p:sp>
        <p:nvSpPr>
          <p:cNvPr id="4" name="Marcador de número de diapositiva 3"/>
          <p:cNvSpPr>
            <a:spLocks noGrp="1"/>
          </p:cNvSpPr>
          <p:nvPr>
            <p:ph type="sldNum" sz="quarter" idx="12"/>
          </p:nvPr>
        </p:nvSpPr>
        <p:spPr/>
        <p:txBody>
          <a:bodyPr/>
          <a:lstStyle/>
          <a:p>
            <a:fld id="{049703E5-89BE-492A-9641-49AD5615B71A}" type="slidenum">
              <a:rPr lang="es-MX" smtClean="0"/>
              <a:t>57</a:t>
            </a:fld>
            <a:endParaRPr lang="es-MX"/>
          </a:p>
        </p:txBody>
      </p:sp>
    </p:spTree>
    <p:extLst>
      <p:ext uri="{BB962C8B-B14F-4D97-AF65-F5344CB8AC3E}">
        <p14:creationId xmlns:p14="http://schemas.microsoft.com/office/powerpoint/2010/main" val="4063603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0235" y="1062456"/>
            <a:ext cx="7552265" cy="1669774"/>
          </a:xfrm>
        </p:spPr>
        <p:txBody>
          <a:bodyPr>
            <a:normAutofit/>
          </a:bodyPr>
          <a:lstStyle/>
          <a:p>
            <a:pPr algn="just"/>
            <a:r>
              <a:rPr lang="es-MX" sz="2000" dirty="0">
                <a:solidFill>
                  <a:schemeClr val="tx1"/>
                </a:solidFill>
                <a:latin typeface="Tahoma" panose="020B0604030504040204" pitchFamily="34" charset="0"/>
                <a:ea typeface="Tahoma" panose="020B0604030504040204" pitchFamily="34" charset="0"/>
                <a:cs typeface="Tahoma" panose="020B0604030504040204" pitchFamily="34" charset="0"/>
              </a:rPr>
              <a:t>Todas las semanas atiendo a ciudadanas y ciudadanos, algunas veces se dirigen a mi oficina, otras veces yo los visito en sus colonias, casa por casa pero siempre quiero que sepan que tendrán las puertas abiertas, que cuentan con un amigo y que estoy para ayudarles.</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235" y="2942393"/>
            <a:ext cx="4746135" cy="3698875"/>
          </a:xfrm>
        </p:spPr>
      </p:pic>
      <p:sp>
        <p:nvSpPr>
          <p:cNvPr id="4" name="Marcador de número de diapositiva 3"/>
          <p:cNvSpPr>
            <a:spLocks noGrp="1"/>
          </p:cNvSpPr>
          <p:nvPr>
            <p:ph type="sldNum" sz="quarter" idx="12"/>
          </p:nvPr>
        </p:nvSpPr>
        <p:spPr/>
        <p:txBody>
          <a:bodyPr/>
          <a:lstStyle/>
          <a:p>
            <a:fld id="{049703E5-89BE-492A-9641-49AD5615B71A}" type="slidenum">
              <a:rPr lang="es-MX" smtClean="0"/>
              <a:t>58</a:t>
            </a:fld>
            <a:endParaRPr lang="es-MX"/>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801" y="2942393"/>
            <a:ext cx="3804202" cy="2853151"/>
          </a:xfrm>
          <a:prstGeom prst="rect">
            <a:avLst/>
          </a:prstGeom>
        </p:spPr>
      </p:pic>
    </p:spTree>
    <p:extLst>
      <p:ext uri="{BB962C8B-B14F-4D97-AF65-F5344CB8AC3E}">
        <p14:creationId xmlns:p14="http://schemas.microsoft.com/office/powerpoint/2010/main" val="2471094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098" y="553704"/>
            <a:ext cx="3437905" cy="3606016"/>
          </a:xfrm>
        </p:spPr>
      </p:pic>
      <p:sp>
        <p:nvSpPr>
          <p:cNvPr id="4" name="Marcador de número de diapositiva 3"/>
          <p:cNvSpPr>
            <a:spLocks noGrp="1"/>
          </p:cNvSpPr>
          <p:nvPr>
            <p:ph type="sldNum" sz="quarter" idx="12"/>
          </p:nvPr>
        </p:nvSpPr>
        <p:spPr/>
        <p:txBody>
          <a:bodyPr/>
          <a:lstStyle/>
          <a:p>
            <a:fld id="{049703E5-89BE-492A-9641-49AD5615B71A}" type="slidenum">
              <a:rPr lang="es-MX" smtClean="0"/>
              <a:t>59</a:t>
            </a:fld>
            <a:endParaRPr lang="es-MX"/>
          </a:p>
        </p:txBody>
      </p:sp>
      <p:sp>
        <p:nvSpPr>
          <p:cNvPr id="6" name="CuadroTexto 5"/>
          <p:cNvSpPr txBox="1"/>
          <p:nvPr/>
        </p:nvSpPr>
        <p:spPr>
          <a:xfrm>
            <a:off x="449249" y="4303455"/>
            <a:ext cx="9037982" cy="2554545"/>
          </a:xfrm>
          <a:prstGeom prst="rect">
            <a:avLst/>
          </a:prstGeom>
          <a:noFill/>
        </p:spPr>
        <p:txBody>
          <a:bodyPr wrap="square" rtlCol="0">
            <a:spAutoFit/>
          </a:bodyPr>
          <a:lstStyle/>
          <a:p>
            <a:pPr algn="just"/>
            <a:endParaRPr lang="es-MX" sz="2000" dirty="0">
              <a:latin typeface="Tahoma" panose="020B0604030504040204" pitchFamily="34" charset="0"/>
              <a:ea typeface="Tahoma" panose="020B0604030504040204" pitchFamily="34" charset="0"/>
              <a:cs typeface="Tahoma" panose="020B0604030504040204" pitchFamily="34" charset="0"/>
            </a:endParaRPr>
          </a:p>
          <a:p>
            <a:pPr algn="just"/>
            <a:r>
              <a:rPr lang="es-MX" sz="2000" dirty="0">
                <a:latin typeface="Tahoma" panose="020B0604030504040204" pitchFamily="34" charset="0"/>
                <a:ea typeface="Tahoma" panose="020B0604030504040204" pitchFamily="34" charset="0"/>
                <a:cs typeface="Tahoma" panose="020B0604030504040204" pitchFamily="34" charset="0"/>
              </a:rPr>
              <a:t>Desde el 01 de octubre del 2021, que tome el encargo de representar al pueblo a través de esta regiduría y, hasta el último de día al frente de esta representación, me he propuesto el atender personalmente a todas y todos los ciudadanos. Yo llegue a esta regiduría comprometido con las causas, las carencias y enterado de los problemas que tiene Puerto Vallarta, por ello, no me voy a cansar de estar al pendiente, de ayudar en todo lo que pueda, de atender, de resolver, de ser cercano a los Vallartenses.</a:t>
            </a:r>
          </a:p>
        </p:txBody>
      </p:sp>
      <p:pic>
        <p:nvPicPr>
          <p:cNvPr id="3" name="Imagen 2">
            <a:extLst>
              <a:ext uri="{FF2B5EF4-FFF2-40B4-BE49-F238E27FC236}">
                <a16:creationId xmlns:a16="http://schemas.microsoft.com/office/drawing/2014/main" id="{58A5D399-1C12-4FA6-AF77-EE225BF055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609" y="553704"/>
            <a:ext cx="2159472" cy="3839061"/>
          </a:xfrm>
          <a:prstGeom prst="rect">
            <a:avLst/>
          </a:prstGeom>
        </p:spPr>
      </p:pic>
      <p:pic>
        <p:nvPicPr>
          <p:cNvPr id="8" name="Imagen 7">
            <a:extLst>
              <a:ext uri="{FF2B5EF4-FFF2-40B4-BE49-F238E27FC236}">
                <a16:creationId xmlns:a16="http://schemas.microsoft.com/office/drawing/2014/main" id="{587F0590-0F42-4A8D-9CDD-431A8978D3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324" y="466106"/>
            <a:ext cx="2716679" cy="3924947"/>
          </a:xfrm>
          <a:prstGeom prst="rect">
            <a:avLst/>
          </a:prstGeom>
        </p:spPr>
      </p:pic>
    </p:spTree>
    <p:extLst>
      <p:ext uri="{BB962C8B-B14F-4D97-AF65-F5344CB8AC3E}">
        <p14:creationId xmlns:p14="http://schemas.microsoft.com/office/powerpoint/2010/main" val="377647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9436" y="1147610"/>
            <a:ext cx="9104244" cy="655692"/>
          </a:xfrm>
        </p:spPr>
        <p:txBody>
          <a:bodyPr>
            <a:noAutofit/>
          </a:bodyPr>
          <a:lstStyle/>
          <a:p>
            <a:r>
              <a:rPr lang="es-MX" sz="2600" i="1" dirty="0">
                <a:solidFill>
                  <a:schemeClr val="tx1"/>
                </a:solidFill>
                <a:latin typeface="Tahoma" panose="020B0604030504040204" pitchFamily="34" charset="0"/>
                <a:ea typeface="Tahoma" panose="020B0604030504040204" pitchFamily="34" charset="0"/>
                <a:cs typeface="Tahoma" panose="020B0604030504040204" pitchFamily="34" charset="0"/>
              </a:rPr>
              <a:t>EDILES INTEGRANTES DE LA COMISIÓN DE INSPECCIÓN:</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6</a:t>
            </a:fld>
            <a:endParaRPr lang="es-MX"/>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13826" t="6360" r="13826"/>
          <a:stretch/>
        </p:blipFill>
        <p:spPr>
          <a:xfrm>
            <a:off x="304799" y="2133599"/>
            <a:ext cx="2890518" cy="2827041"/>
          </a:xfrm>
          <a:prstGeom prst="rect">
            <a:avLst/>
          </a:prstGeom>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l="17859" t="4878" r="17227"/>
          <a:stretch/>
        </p:blipFill>
        <p:spPr>
          <a:xfrm>
            <a:off x="3406580" y="3277995"/>
            <a:ext cx="3034748" cy="2591090"/>
          </a:xfrm>
          <a:prstGeom prst="rect">
            <a:avLst/>
          </a:prstGeom>
        </p:spPr>
      </p:pic>
      <p:pic>
        <p:nvPicPr>
          <p:cNvPr id="10" name="Imagen 9"/>
          <p:cNvPicPr>
            <a:picLocks noChangeAspect="1"/>
          </p:cNvPicPr>
          <p:nvPr/>
        </p:nvPicPr>
        <p:blipFill rotWithShape="1">
          <a:blip r:embed="rId4">
            <a:extLst>
              <a:ext uri="{28A0092B-C50C-407E-A947-70E740481C1C}">
                <a14:useLocalDpi xmlns:a14="http://schemas.microsoft.com/office/drawing/2010/main" val="0"/>
              </a:ext>
            </a:extLst>
          </a:blip>
          <a:srcRect l="15867" t="4556" r="16052"/>
          <a:stretch/>
        </p:blipFill>
        <p:spPr>
          <a:xfrm>
            <a:off x="6652591" y="2133599"/>
            <a:ext cx="2769704" cy="2827041"/>
          </a:xfrm>
          <a:prstGeom prst="rect">
            <a:avLst/>
          </a:prstGeom>
        </p:spPr>
      </p:pic>
    </p:spTree>
    <p:extLst>
      <p:ext uri="{BB962C8B-B14F-4D97-AF65-F5344CB8AC3E}">
        <p14:creationId xmlns:p14="http://schemas.microsoft.com/office/powerpoint/2010/main" val="2399649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737" y="1066898"/>
            <a:ext cx="9076266" cy="1179445"/>
          </a:xfrm>
        </p:spPr>
        <p:txBody>
          <a:bodyPr>
            <a:normAutofit fontScale="90000"/>
          </a:bodyPr>
          <a:lstStyle/>
          <a:p>
            <a:pPr algn="just"/>
            <a:r>
              <a:rPr lang="es-MX"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MX" sz="2400" dirty="0">
                <a:solidFill>
                  <a:schemeClr val="tx1"/>
                </a:solidFill>
                <a:latin typeface="Tahoma" panose="020B0604030504040204" pitchFamily="34" charset="0"/>
                <a:ea typeface="Tahoma" panose="020B0604030504040204" pitchFamily="34" charset="0"/>
                <a:cs typeface="Tahoma" panose="020B0604030504040204" pitchFamily="34" charset="0"/>
              </a:rPr>
              <a:t>Siempre he pensado que la mejor forma de agradecerle a las y los ciudadanos la confianza brindada, es entregándonos en agenda, tiempo y corazón al pueblo de Puerto Vallarta, Jalisco.</a:t>
            </a:r>
            <a:endParaRPr lang="es-MX"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017" y="2531485"/>
            <a:ext cx="8335618" cy="4160146"/>
          </a:xfrm>
        </p:spPr>
      </p:pic>
      <p:sp>
        <p:nvSpPr>
          <p:cNvPr id="5" name="Marcador de número de diapositiva 4"/>
          <p:cNvSpPr>
            <a:spLocks noGrp="1"/>
          </p:cNvSpPr>
          <p:nvPr>
            <p:ph type="sldNum" sz="quarter" idx="12"/>
          </p:nvPr>
        </p:nvSpPr>
        <p:spPr/>
        <p:txBody>
          <a:bodyPr/>
          <a:lstStyle/>
          <a:p>
            <a:fld id="{049703E5-89BE-492A-9641-49AD5615B71A}" type="slidenum">
              <a:rPr lang="es-MX" smtClean="0"/>
              <a:t>60</a:t>
            </a:fld>
            <a:endParaRPr lang="es-MX"/>
          </a:p>
        </p:txBody>
      </p:sp>
    </p:spTree>
    <p:extLst>
      <p:ext uri="{BB962C8B-B14F-4D97-AF65-F5344CB8AC3E}">
        <p14:creationId xmlns:p14="http://schemas.microsoft.com/office/powerpoint/2010/main" val="3555109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762" y="4988586"/>
            <a:ext cx="7564901" cy="1869414"/>
          </a:xfrm>
        </p:spPr>
        <p:txBody>
          <a:bodyPr>
            <a:noAutofit/>
          </a:bodyPr>
          <a:lstStyle/>
          <a:p>
            <a:pPr algn="just"/>
            <a:r>
              <a:rPr lang="es-MX" sz="2000" dirty="0">
                <a:solidFill>
                  <a:schemeClr val="tx1"/>
                </a:solidFill>
                <a:latin typeface="Tahoma" panose="020B0604030504040204" pitchFamily="34" charset="0"/>
                <a:ea typeface="Tahoma" panose="020B0604030504040204" pitchFamily="34" charset="0"/>
                <a:cs typeface="Tahoma" panose="020B0604030504040204" pitchFamily="34" charset="0"/>
              </a:rPr>
              <a:t>	Dentro de mis actividades diarias me he encontrado con gente realmente valiosa, gente que lucha por un mejor mañana, gente que lo deja todo día a día, siendo realista me han contagiado de ese espíritu de lucha y por ello les agradezco compartiendo todo lo que puedo con ellos.</a:t>
            </a:r>
          </a:p>
        </p:txBody>
      </p:sp>
      <p:sp>
        <p:nvSpPr>
          <p:cNvPr id="7" name="Marcador de número de diapositiva 6"/>
          <p:cNvSpPr>
            <a:spLocks noGrp="1"/>
          </p:cNvSpPr>
          <p:nvPr>
            <p:ph type="sldNum" sz="quarter" idx="12"/>
          </p:nvPr>
        </p:nvSpPr>
        <p:spPr/>
        <p:txBody>
          <a:bodyPr/>
          <a:lstStyle/>
          <a:p>
            <a:fld id="{049703E5-89BE-492A-9641-49AD5615B71A}" type="slidenum">
              <a:rPr lang="es-MX" smtClean="0"/>
              <a:t>61</a:t>
            </a:fld>
            <a:endParaRPr lang="es-MX"/>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1234" t="8157" r="1440" b="4078"/>
          <a:stretch/>
        </p:blipFill>
        <p:spPr>
          <a:xfrm>
            <a:off x="1025761" y="921291"/>
            <a:ext cx="7564901" cy="3720215"/>
          </a:xfrm>
          <a:prstGeom prst="rect">
            <a:avLst/>
          </a:prstGeom>
        </p:spPr>
      </p:pic>
    </p:spTree>
    <p:extLst>
      <p:ext uri="{BB962C8B-B14F-4D97-AF65-F5344CB8AC3E}">
        <p14:creationId xmlns:p14="http://schemas.microsoft.com/office/powerpoint/2010/main" val="1025691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537"/>
          <a:stretch/>
        </p:blipFill>
        <p:spPr>
          <a:xfrm>
            <a:off x="385787" y="3492575"/>
            <a:ext cx="4040440" cy="3292924"/>
          </a:xfrm>
          <a:prstGeom prst="rect">
            <a:avLst/>
          </a:prstGeom>
        </p:spPr>
      </p:pic>
      <p:sp>
        <p:nvSpPr>
          <p:cNvPr id="9" name="Marcador de número de diapositiva 8"/>
          <p:cNvSpPr>
            <a:spLocks noGrp="1"/>
          </p:cNvSpPr>
          <p:nvPr>
            <p:ph type="sldNum" sz="quarter" idx="12"/>
          </p:nvPr>
        </p:nvSpPr>
        <p:spPr/>
        <p:txBody>
          <a:bodyPr/>
          <a:lstStyle/>
          <a:p>
            <a:fld id="{049703E5-89BE-492A-9641-49AD5615B71A}" type="slidenum">
              <a:rPr lang="es-MX" smtClean="0"/>
              <a:t>62</a:t>
            </a:fld>
            <a:endParaRPr lang="es-MX"/>
          </a:p>
        </p:txBody>
      </p:sp>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l="6805" t="9950" r="955" b="498"/>
          <a:stretch/>
        </p:blipFill>
        <p:spPr>
          <a:xfrm>
            <a:off x="385786" y="558380"/>
            <a:ext cx="5644623" cy="2822228"/>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1819" t="16424" r="3108" b="10919"/>
          <a:stretch/>
        </p:blipFill>
        <p:spPr>
          <a:xfrm>
            <a:off x="6161592" y="713954"/>
            <a:ext cx="4570526" cy="3365567"/>
          </a:xfrm>
          <a:prstGeom prst="rect">
            <a:avLst/>
          </a:prstGeom>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l="46377" t="78787" r="51305" b="15826"/>
          <a:stretch/>
        </p:blipFill>
        <p:spPr>
          <a:xfrm rot="5400000">
            <a:off x="8116827" y="1683269"/>
            <a:ext cx="185528" cy="278292"/>
          </a:xfrm>
          <a:prstGeom prst="rect">
            <a:avLst/>
          </a:prstGeom>
        </p:spPr>
      </p:pic>
      <p:sp>
        <p:nvSpPr>
          <p:cNvPr id="8" name="CuadroTexto 7"/>
          <p:cNvSpPr txBox="1"/>
          <p:nvPr/>
        </p:nvSpPr>
        <p:spPr>
          <a:xfrm>
            <a:off x="4716081" y="4303455"/>
            <a:ext cx="4682159" cy="2554545"/>
          </a:xfrm>
          <a:prstGeom prst="rect">
            <a:avLst/>
          </a:prstGeom>
          <a:noFill/>
        </p:spPr>
        <p:txBody>
          <a:bodyPr wrap="square" rtlCol="0">
            <a:spAutoFit/>
          </a:bodyPr>
          <a:lstStyle/>
          <a:p>
            <a:pPr algn="just"/>
            <a:r>
              <a:rPr lang="es-MX" sz="2000" dirty="0">
                <a:latin typeface="Tahoma" panose="020B0604030504040204" pitchFamily="34" charset="0"/>
                <a:ea typeface="Tahoma" panose="020B0604030504040204" pitchFamily="34" charset="0"/>
                <a:cs typeface="Tahoma" panose="020B0604030504040204" pitchFamily="34" charset="0"/>
              </a:rPr>
              <a:t>Estoy regresando a cada colonia de nuestra ciudad. Nos dieron la confianza a través del voto en el pasado proceso electoral, por eso les reitero una a una de cada una de las personas, que mi mano y mis ganas de servir, estarán siempre extendidas para las y los que más lo necesitan. </a:t>
            </a:r>
          </a:p>
        </p:txBody>
      </p:sp>
    </p:spTree>
    <p:extLst>
      <p:ext uri="{BB962C8B-B14F-4D97-AF65-F5344CB8AC3E}">
        <p14:creationId xmlns:p14="http://schemas.microsoft.com/office/powerpoint/2010/main" val="3392536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464" y="972516"/>
            <a:ext cx="9011113" cy="1473200"/>
          </a:xfrm>
        </p:spPr>
        <p:txBody>
          <a:bodyPr>
            <a:normAutofit/>
          </a:bodyPr>
          <a:lstStyle/>
          <a:p>
            <a:pPr algn="just"/>
            <a:r>
              <a:rPr lang="es-MX" sz="2000" dirty="0">
                <a:solidFill>
                  <a:schemeClr val="tx1"/>
                </a:solidFill>
                <a:latin typeface="Tahoma" panose="020B0604030504040204" pitchFamily="34" charset="0"/>
                <a:ea typeface="Tahoma" panose="020B0604030504040204" pitchFamily="34" charset="0"/>
                <a:cs typeface="Tahoma" panose="020B0604030504040204" pitchFamily="34" charset="0"/>
              </a:rPr>
              <a:t>Servir, ayudar a quienes más lo necesitan, no olvidarnos del para y por qué estamos aquí. Eso es lo que me mantiene con energía todos los días, por esto es por lo que trabajo hasta altas horas de la noche. Sin horario, sin descanso, sin pretextos, luchando y caminando por todo nuestro Puerto Vallarta.</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3424" y="2673714"/>
            <a:ext cx="2747240" cy="3960773"/>
          </a:xfrm>
        </p:spPr>
      </p:pic>
      <p:sp>
        <p:nvSpPr>
          <p:cNvPr id="4" name="Marcador de número de diapositiva 3"/>
          <p:cNvSpPr>
            <a:spLocks noGrp="1"/>
          </p:cNvSpPr>
          <p:nvPr>
            <p:ph type="sldNum" sz="quarter" idx="12"/>
          </p:nvPr>
        </p:nvSpPr>
        <p:spPr/>
        <p:txBody>
          <a:bodyPr/>
          <a:lstStyle/>
          <a:p>
            <a:fld id="{049703E5-89BE-492A-9641-49AD5615B71A}" type="slidenum">
              <a:rPr lang="es-MX" smtClean="0"/>
              <a:t>63</a:t>
            </a:fld>
            <a:endParaRPr lang="es-MX"/>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964" y="2673715"/>
            <a:ext cx="2854410" cy="3960773"/>
          </a:xfrm>
          <a:prstGeom prst="rect">
            <a:avLst/>
          </a:prstGeom>
        </p:spPr>
      </p:pic>
    </p:spTree>
    <p:extLst>
      <p:ext uri="{BB962C8B-B14F-4D97-AF65-F5344CB8AC3E}">
        <p14:creationId xmlns:p14="http://schemas.microsoft.com/office/powerpoint/2010/main" val="3053986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7732" y="1204252"/>
            <a:ext cx="8730664" cy="1320800"/>
          </a:xfrm>
        </p:spPr>
        <p:txBody>
          <a:bodyPr>
            <a:normAutofit fontScale="90000"/>
          </a:bodyPr>
          <a:lstStyle/>
          <a:p>
            <a:pPr algn="just"/>
            <a:r>
              <a:rPr lang="es-MX" sz="2000" dirty="0">
                <a:solidFill>
                  <a:schemeClr val="tx1"/>
                </a:solidFill>
                <a:latin typeface="Tahoma" panose="020B0604030504040204" pitchFamily="34" charset="0"/>
                <a:ea typeface="Tahoma" panose="020B0604030504040204" pitchFamily="34" charset="0"/>
                <a:cs typeface="Tahoma" panose="020B0604030504040204" pitchFamily="34" charset="0"/>
              </a:rPr>
              <a:t>Las y los ciudadanos, deben darse por enterados que tienen a un aliado, que estoy cercano, pertenezco y soy parte de la forma en como se vive en su día a día, por eso no me he olvidado de donde vengo, por eso vuelvo, por eso estoy visitándolos, porque no me voy a cansar de recorrer cada colonia de nuestro Puerto Vallarta.</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795" y="2765408"/>
            <a:ext cx="7858538" cy="3881437"/>
          </a:xfrm>
        </p:spPr>
      </p:pic>
      <p:sp>
        <p:nvSpPr>
          <p:cNvPr id="4" name="Marcador de número de diapositiva 3"/>
          <p:cNvSpPr>
            <a:spLocks noGrp="1"/>
          </p:cNvSpPr>
          <p:nvPr>
            <p:ph type="sldNum" sz="quarter" idx="12"/>
          </p:nvPr>
        </p:nvSpPr>
        <p:spPr/>
        <p:txBody>
          <a:bodyPr/>
          <a:lstStyle/>
          <a:p>
            <a:fld id="{049703E5-89BE-492A-9641-49AD5615B71A}" type="slidenum">
              <a:rPr lang="es-MX" smtClean="0"/>
              <a:t>64</a:t>
            </a:fld>
            <a:endParaRPr lang="es-MX"/>
          </a:p>
        </p:txBody>
      </p:sp>
    </p:spTree>
    <p:extLst>
      <p:ext uri="{BB962C8B-B14F-4D97-AF65-F5344CB8AC3E}">
        <p14:creationId xmlns:p14="http://schemas.microsoft.com/office/powerpoint/2010/main" val="2664377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19335" y="1020713"/>
            <a:ext cx="9188482" cy="5837287"/>
          </a:xfrm>
        </p:spPr>
        <p:txBody>
          <a:bodyPr>
            <a:normAutofit fontScale="40000" lnSpcReduction="20000"/>
          </a:bodyPr>
          <a:lstStyle/>
          <a:p>
            <a:pPr marL="0" indent="0">
              <a:buNone/>
            </a:pPr>
            <a:endParaRPr lang="es-MX" sz="1600" dirty="0"/>
          </a:p>
          <a:p>
            <a:pPr marL="0" indent="0" algn="just">
              <a:buNone/>
            </a:pPr>
            <a:r>
              <a:rPr lang="es-MX" sz="3200" dirty="0">
                <a:latin typeface="Tahoma" panose="020B0604030504040204" pitchFamily="34" charset="0"/>
                <a:ea typeface="Tahoma" panose="020B0604030504040204" pitchFamily="34" charset="0"/>
                <a:cs typeface="Tahoma" panose="020B0604030504040204" pitchFamily="34" charset="0"/>
              </a:rPr>
              <a:t>	</a:t>
            </a:r>
            <a:r>
              <a:rPr lang="es-MX" sz="5000" dirty="0">
                <a:latin typeface="Tahoma" panose="020B0604030504040204" pitchFamily="34" charset="0"/>
                <a:ea typeface="Tahoma" panose="020B0604030504040204" pitchFamily="34" charset="0"/>
                <a:cs typeface="Tahoma" panose="020B0604030504040204" pitchFamily="34" charset="0"/>
              </a:rPr>
              <a:t>Me despido, sin más por el momento y suscribiendo que estos son los temas más trascendentales de este segundo año de representación a través de esta regiduría que tiene a bien presidir las Comisiones Edilicias Permanentes de Agua, Inspección y Ordenamiento Territorial, y dejo en sus manos el siguiente informe, no sin antes hacer el recordatorio, que esta Representación Edilicia se debe siempre al pueblo de nuestro municipio de Puerto Vallarta, Jalisco. Por lo que mi tiempo y mi oficina siempre estará abierta para atender los temas de las y los ciudadanos.</a:t>
            </a:r>
          </a:p>
          <a:p>
            <a:pPr marL="0" indent="0" algn="just">
              <a:buNone/>
            </a:pPr>
            <a:endParaRPr lang="es-MX" sz="32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sz="3200" dirty="0">
                <a:latin typeface="Tahoma" panose="020B0604030504040204" pitchFamily="34" charset="0"/>
                <a:ea typeface="Tahoma" panose="020B0604030504040204" pitchFamily="34" charset="0"/>
                <a:cs typeface="Tahoma" panose="020B0604030504040204" pitchFamily="34" charset="0"/>
              </a:rPr>
              <a:t>	</a:t>
            </a:r>
          </a:p>
          <a:p>
            <a:pPr marL="0" indent="0" algn="ctr">
              <a:buNone/>
            </a:pPr>
            <a:r>
              <a:rPr lang="es-MX" sz="4500" b="1" dirty="0">
                <a:latin typeface="Tahoma" panose="020B0604030504040204" pitchFamily="34" charset="0"/>
                <a:ea typeface="Tahoma" panose="020B0604030504040204" pitchFamily="34" charset="0"/>
                <a:cs typeface="Tahoma" panose="020B0604030504040204" pitchFamily="34" charset="0"/>
              </a:rPr>
              <a:t>A T E N T A M E N T E</a:t>
            </a:r>
            <a:br>
              <a:rPr lang="es-MX" sz="4500" b="1" dirty="0">
                <a:latin typeface="Tahoma" panose="020B0604030504040204" pitchFamily="34" charset="0"/>
                <a:ea typeface="Tahoma" panose="020B0604030504040204" pitchFamily="34" charset="0"/>
                <a:cs typeface="Tahoma" panose="020B0604030504040204" pitchFamily="34" charset="0"/>
              </a:rPr>
            </a:br>
            <a:r>
              <a:rPr lang="es-MX" sz="4500" b="1" dirty="0">
                <a:latin typeface="Tahoma" panose="020B0604030504040204" pitchFamily="34" charset="0"/>
                <a:ea typeface="Tahoma" panose="020B0604030504040204" pitchFamily="34" charset="0"/>
                <a:cs typeface="Tahoma" panose="020B0604030504040204" pitchFamily="34" charset="0"/>
              </a:rPr>
              <a:t>“2023 AÑO DEL BICENTENARIO DEL NACIMIENTO DEL ESTADO LIBRE Y SOBERANO DE JALISCO”</a:t>
            </a:r>
            <a:br>
              <a:rPr lang="es-MX" sz="4500" b="1" dirty="0">
                <a:latin typeface="Tahoma" panose="020B0604030504040204" pitchFamily="34" charset="0"/>
                <a:ea typeface="Tahoma" panose="020B0604030504040204" pitchFamily="34" charset="0"/>
                <a:cs typeface="Tahoma" panose="020B0604030504040204" pitchFamily="34" charset="0"/>
              </a:rPr>
            </a:br>
            <a:r>
              <a:rPr lang="es-MX" sz="4500" b="1" dirty="0">
                <a:latin typeface="Tahoma" panose="020B0604030504040204" pitchFamily="34" charset="0"/>
                <a:ea typeface="Tahoma" panose="020B0604030504040204" pitchFamily="34" charset="0"/>
                <a:cs typeface="Tahoma" panose="020B0604030504040204" pitchFamily="34" charset="0"/>
              </a:rPr>
              <a:t>PUERTO VALLARTA, JALISCO; A 30 DE SEPTIEMBRE DEL 2023.</a:t>
            </a:r>
          </a:p>
          <a:p>
            <a:pPr marL="0" indent="0" algn="ctr">
              <a:buNone/>
            </a:pPr>
            <a:endParaRPr lang="es-MX" sz="45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s-MX" sz="4500" b="1" dirty="0">
                <a:latin typeface="Tahoma" panose="020B0604030504040204" pitchFamily="34" charset="0"/>
                <a:ea typeface="Tahoma" panose="020B0604030504040204" pitchFamily="34" charset="0"/>
                <a:cs typeface="Tahoma" panose="020B0604030504040204" pitchFamily="34" charset="0"/>
              </a:rPr>
              <a:t>______________________________</a:t>
            </a:r>
            <a:br>
              <a:rPr lang="es-MX" sz="4500" b="1" dirty="0">
                <a:latin typeface="Tahoma" panose="020B0604030504040204" pitchFamily="34" charset="0"/>
                <a:ea typeface="Tahoma" panose="020B0604030504040204" pitchFamily="34" charset="0"/>
                <a:cs typeface="Tahoma" panose="020B0604030504040204" pitchFamily="34" charset="0"/>
              </a:rPr>
            </a:br>
            <a:r>
              <a:rPr lang="es-MX" sz="4500" b="1" dirty="0">
                <a:latin typeface="Tahoma" panose="020B0604030504040204" pitchFamily="34" charset="0"/>
                <a:ea typeface="Tahoma" panose="020B0604030504040204" pitchFamily="34" charset="0"/>
                <a:cs typeface="Tahoma" panose="020B0604030504040204" pitchFamily="34" charset="0"/>
              </a:rPr>
              <a:t>C. JOSÉ RODRIGUEZ GONZALEZ</a:t>
            </a:r>
            <a:br>
              <a:rPr lang="es-MX" sz="4500" b="1" dirty="0">
                <a:latin typeface="Tahoma" panose="020B0604030504040204" pitchFamily="34" charset="0"/>
                <a:ea typeface="Tahoma" panose="020B0604030504040204" pitchFamily="34" charset="0"/>
                <a:cs typeface="Tahoma" panose="020B0604030504040204" pitchFamily="34" charset="0"/>
              </a:rPr>
            </a:br>
            <a:r>
              <a:rPr lang="es-MX" sz="4500" b="1" dirty="0">
                <a:latin typeface="Tahoma" panose="020B0604030504040204" pitchFamily="34" charset="0"/>
                <a:ea typeface="Tahoma" panose="020B0604030504040204" pitchFamily="34" charset="0"/>
                <a:cs typeface="Tahoma" panose="020B0604030504040204" pitchFamily="34" charset="0"/>
              </a:rPr>
              <a:t>REGIDOR PRESIDENTE DE LAS COMISIONES EDILICIAS PERMANENTES </a:t>
            </a:r>
            <a:br>
              <a:rPr lang="es-MX" sz="4500" b="1" dirty="0">
                <a:latin typeface="Tahoma" panose="020B0604030504040204" pitchFamily="34" charset="0"/>
                <a:ea typeface="Tahoma" panose="020B0604030504040204" pitchFamily="34" charset="0"/>
                <a:cs typeface="Tahoma" panose="020B0604030504040204" pitchFamily="34" charset="0"/>
              </a:rPr>
            </a:br>
            <a:r>
              <a:rPr lang="es-MX" sz="4500" b="1" dirty="0">
                <a:latin typeface="Tahoma" panose="020B0604030504040204" pitchFamily="34" charset="0"/>
                <a:ea typeface="Tahoma" panose="020B0604030504040204" pitchFamily="34" charset="0"/>
                <a:cs typeface="Tahoma" panose="020B0604030504040204" pitchFamily="34" charset="0"/>
              </a:rPr>
              <a:t>DE AGUA, INSPECCIÓN Y ORDENAMIENTO TERRITORIAL.</a:t>
            </a:r>
            <a:br>
              <a:rPr lang="es-MX" sz="3200" b="1" dirty="0"/>
            </a:br>
            <a:endParaRPr lang="es-MX" sz="1300" dirty="0">
              <a:latin typeface="Tahoma" panose="020B0604030504040204" pitchFamily="34" charset="0"/>
              <a:ea typeface="Tahoma" panose="020B0604030504040204" pitchFamily="34" charset="0"/>
              <a:cs typeface="Tahoma" panose="020B0604030504040204" pitchFamily="34" charset="0"/>
            </a:endParaRPr>
          </a:p>
          <a:p>
            <a:pPr marL="0" indent="0">
              <a:buNone/>
            </a:pPr>
            <a:br>
              <a:rPr lang="es-MX" dirty="0">
                <a:latin typeface="Tahoma" panose="020B0604030504040204" pitchFamily="34" charset="0"/>
                <a:ea typeface="Tahoma" panose="020B0604030504040204" pitchFamily="34" charset="0"/>
                <a:cs typeface="Tahoma" panose="020B0604030504040204" pitchFamily="34" charset="0"/>
              </a:rPr>
            </a:br>
            <a:r>
              <a:rPr lang="es-MX" dirty="0">
                <a:latin typeface="Tahoma" panose="020B0604030504040204" pitchFamily="34" charset="0"/>
                <a:ea typeface="Tahoma" panose="020B0604030504040204" pitchFamily="34" charset="0"/>
                <a:cs typeface="Tahoma" panose="020B0604030504040204" pitchFamily="34" charset="0"/>
              </a:rPr>
              <a:t>	</a:t>
            </a:r>
            <a:r>
              <a:rPr lang="es-MX" sz="2800" dirty="0" err="1">
                <a:latin typeface="Tahoma" panose="020B0604030504040204" pitchFamily="34" charset="0"/>
                <a:ea typeface="Tahoma" panose="020B0604030504040204" pitchFamily="34" charset="0"/>
                <a:cs typeface="Tahoma" panose="020B0604030504040204" pitchFamily="34" charset="0"/>
              </a:rPr>
              <a:t>Ccp</a:t>
            </a:r>
            <a:r>
              <a:rPr lang="es-MX" sz="2800" dirty="0">
                <a:latin typeface="Tahoma" panose="020B0604030504040204" pitchFamily="34" charset="0"/>
                <a:ea typeface="Tahoma" panose="020B0604030504040204" pitchFamily="34" charset="0"/>
                <a:cs typeface="Tahoma" panose="020B0604030504040204" pitchFamily="34" charset="0"/>
              </a:rPr>
              <a:t>. Archivo</a:t>
            </a:r>
            <a:br>
              <a:rPr lang="es-MX" sz="2800" dirty="0">
                <a:latin typeface="Tahoma" panose="020B0604030504040204" pitchFamily="34" charset="0"/>
                <a:ea typeface="Tahoma" panose="020B0604030504040204" pitchFamily="34" charset="0"/>
                <a:cs typeface="Tahoma" panose="020B0604030504040204" pitchFamily="34" charset="0"/>
              </a:rPr>
            </a:br>
            <a:r>
              <a:rPr lang="es-MX" sz="2800" dirty="0">
                <a:latin typeface="Tahoma" panose="020B0604030504040204" pitchFamily="34" charset="0"/>
                <a:ea typeface="Tahoma" panose="020B0604030504040204" pitchFamily="34" charset="0"/>
                <a:cs typeface="Tahoma" panose="020B0604030504040204" pitchFamily="34" charset="0"/>
              </a:rPr>
              <a:t>	</a:t>
            </a:r>
            <a:r>
              <a:rPr lang="es-MX" sz="2500" dirty="0">
                <a:latin typeface="Tahoma" panose="020B0604030504040204" pitchFamily="34" charset="0"/>
                <a:ea typeface="Tahoma" panose="020B0604030504040204" pitchFamily="34" charset="0"/>
                <a:cs typeface="Tahoma" panose="020B0604030504040204" pitchFamily="34" charset="0"/>
              </a:rPr>
              <a:t>JRG/Atenas</a:t>
            </a:r>
          </a:p>
        </p:txBody>
      </p:sp>
      <p:sp>
        <p:nvSpPr>
          <p:cNvPr id="4" name="Marcador de número de diapositiva 3"/>
          <p:cNvSpPr>
            <a:spLocks noGrp="1"/>
          </p:cNvSpPr>
          <p:nvPr>
            <p:ph type="sldNum" sz="quarter" idx="12"/>
          </p:nvPr>
        </p:nvSpPr>
        <p:spPr/>
        <p:txBody>
          <a:bodyPr/>
          <a:lstStyle/>
          <a:p>
            <a:fld id="{049703E5-89BE-492A-9641-49AD5615B71A}" type="slidenum">
              <a:rPr lang="es-MX" smtClean="0"/>
              <a:t>65</a:t>
            </a:fld>
            <a:endParaRPr lang="es-MX"/>
          </a:p>
        </p:txBody>
      </p:sp>
    </p:spTree>
    <p:extLst>
      <p:ext uri="{BB962C8B-B14F-4D97-AF65-F5344CB8AC3E}">
        <p14:creationId xmlns:p14="http://schemas.microsoft.com/office/powerpoint/2010/main" val="88763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12292" y="1126921"/>
            <a:ext cx="9407569" cy="5533371"/>
          </a:xfrm>
        </p:spPr>
        <p:txBody>
          <a:bodyPr>
            <a:normAutofit fontScale="92500" lnSpcReduction="10000"/>
          </a:bodyPr>
          <a:lstStyle/>
          <a:p>
            <a:pPr marL="0" indent="0" algn="ctr">
              <a:buNone/>
            </a:pPr>
            <a:r>
              <a:rPr lang="es-MX" sz="4000" b="1" dirty="0">
                <a:latin typeface="Tahoma" panose="020B0604030504040204" pitchFamily="34" charset="0"/>
                <a:ea typeface="Tahoma" panose="020B0604030504040204" pitchFamily="34" charset="0"/>
                <a:cs typeface="Tahoma" panose="020B0604030504040204" pitchFamily="34" charset="0"/>
              </a:rPr>
              <a:t>CONTENIDO:</a:t>
            </a:r>
            <a:endParaRPr lang="es-MX" sz="4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br>
              <a:rPr lang="es-MX" sz="2000" dirty="0">
                <a:latin typeface="Tahoma" panose="020B0604030504040204" pitchFamily="34" charset="0"/>
                <a:ea typeface="Tahoma" panose="020B0604030504040204" pitchFamily="34" charset="0"/>
                <a:cs typeface="Tahoma" panose="020B0604030504040204" pitchFamily="34" charset="0"/>
              </a:rPr>
            </a:br>
            <a:endParaRPr lang="es-MX" sz="2000" dirty="0">
              <a:latin typeface="Tahoma" panose="020B0604030504040204" pitchFamily="34" charset="0"/>
              <a:ea typeface="Tahoma" panose="020B0604030504040204" pitchFamily="34" charset="0"/>
              <a:cs typeface="Tahoma" panose="020B0604030504040204" pitchFamily="34" charset="0"/>
            </a:endParaRPr>
          </a:p>
          <a:p>
            <a:pPr marL="514338" indent="-514338" algn="just">
              <a:buFont typeface="+mj-lt"/>
              <a:buAutoNum type="arabicPeriod"/>
            </a:pPr>
            <a:r>
              <a:rPr lang="es-MX" sz="2600" b="1" dirty="0">
                <a:latin typeface="Arial" panose="020B0604020202020204" pitchFamily="34" charset="0"/>
                <a:ea typeface="Tahoma" panose="020B0604030504040204" pitchFamily="34" charset="0"/>
                <a:cs typeface="Arial" panose="020B0604020202020204" pitchFamily="34" charset="0"/>
              </a:rPr>
              <a:t>INTRODUCCIÓN.</a:t>
            </a:r>
          </a:p>
          <a:p>
            <a:pPr marL="514338" indent="-514338" algn="just">
              <a:buFont typeface="+mj-lt"/>
              <a:buAutoNum type="arabicPeriod"/>
            </a:pPr>
            <a:r>
              <a:rPr lang="es-MX" sz="2600" b="1" dirty="0">
                <a:latin typeface="Arial" panose="020B0604020202020204" pitchFamily="34" charset="0"/>
                <a:ea typeface="Tahoma" panose="020B0604030504040204" pitchFamily="34" charset="0"/>
                <a:cs typeface="Arial" panose="020B0604020202020204" pitchFamily="34" charset="0"/>
              </a:rPr>
              <a:t>SESIONES ORDINARIAS, EXTRAORDINARIAS Y SOLEMNES DEL H. AYUNTAMIENTO CONSTITUCIONAL DE PUERTO VALLARTA, JALISCO.</a:t>
            </a:r>
          </a:p>
          <a:p>
            <a:pPr marL="514338" indent="-514338" algn="just">
              <a:buFont typeface="+mj-lt"/>
              <a:buAutoNum type="arabicPeriod"/>
            </a:pPr>
            <a:r>
              <a:rPr lang="es-MX" sz="2600" b="1" dirty="0">
                <a:latin typeface="Arial" panose="020B0604020202020204" pitchFamily="34" charset="0"/>
                <a:ea typeface="Tahoma" panose="020B0604030504040204" pitchFamily="34" charset="0"/>
                <a:cs typeface="Arial" panose="020B0604020202020204" pitchFamily="34" charset="0"/>
              </a:rPr>
              <a:t>COMISIÓN EDILICIA PERMANENTE DE ORDENAMIENTO TERRITORIAL.</a:t>
            </a:r>
          </a:p>
          <a:p>
            <a:pPr marL="514338" indent="-514338" algn="just">
              <a:buFont typeface="+mj-lt"/>
              <a:buAutoNum type="arabicPeriod"/>
            </a:pPr>
            <a:r>
              <a:rPr lang="es-MX" sz="2600" b="1" dirty="0">
                <a:latin typeface="Arial" panose="020B0604020202020204" pitchFamily="34" charset="0"/>
                <a:ea typeface="Tahoma" panose="020B0604030504040204" pitchFamily="34" charset="0"/>
                <a:cs typeface="Arial" panose="020B0604020202020204" pitchFamily="34" charset="0"/>
              </a:rPr>
              <a:t>COMISIÓN EDILICIA PERMANENTE DE AGUA.</a:t>
            </a:r>
          </a:p>
          <a:p>
            <a:pPr marL="514338" indent="-514338" algn="just">
              <a:buFont typeface="+mj-lt"/>
              <a:buAutoNum type="arabicPeriod"/>
            </a:pPr>
            <a:r>
              <a:rPr lang="es-MX" sz="2600" b="1" dirty="0">
                <a:latin typeface="Arial" panose="020B0604020202020204" pitchFamily="34" charset="0"/>
                <a:ea typeface="Tahoma" panose="020B0604030504040204" pitchFamily="34" charset="0"/>
                <a:cs typeface="Arial" panose="020B0604020202020204" pitchFamily="34" charset="0"/>
              </a:rPr>
              <a:t>COMISIÓN EDILICIA PERMANENTE DE INSPECCIÓN.</a:t>
            </a:r>
          </a:p>
          <a:p>
            <a:pPr marL="514338" indent="-514338" algn="just">
              <a:buFont typeface="+mj-lt"/>
              <a:buAutoNum type="arabicPeriod"/>
            </a:pPr>
            <a:r>
              <a:rPr lang="es-MX" sz="2600" b="1" dirty="0">
                <a:latin typeface="Arial" panose="020B0604020202020204" pitchFamily="34" charset="0"/>
                <a:ea typeface="Tahoma" panose="020B0604030504040204" pitchFamily="34" charset="0"/>
                <a:cs typeface="Arial" panose="020B0604020202020204" pitchFamily="34" charset="0"/>
              </a:rPr>
              <a:t>SOCIAL, COMUNITARIO Y CERCANIA CON LA CIUDADANIA.</a:t>
            </a:r>
          </a:p>
          <a:p>
            <a:pPr algn="ctr"/>
            <a:endParaRPr lang="es-MX" dirty="0"/>
          </a:p>
        </p:txBody>
      </p:sp>
      <p:sp>
        <p:nvSpPr>
          <p:cNvPr id="8" name="Marcador de número de diapositiva 7"/>
          <p:cNvSpPr>
            <a:spLocks noGrp="1"/>
          </p:cNvSpPr>
          <p:nvPr>
            <p:ph type="sldNum" sz="quarter" idx="12"/>
          </p:nvPr>
        </p:nvSpPr>
        <p:spPr/>
        <p:txBody>
          <a:bodyPr/>
          <a:lstStyle/>
          <a:p>
            <a:fld id="{049703E5-89BE-492A-9641-49AD5615B71A}" type="slidenum">
              <a:rPr lang="es-MX" smtClean="0"/>
              <a:t>7</a:t>
            </a:fld>
            <a:endParaRPr lang="es-MX"/>
          </a:p>
        </p:txBody>
      </p:sp>
    </p:spTree>
    <p:extLst>
      <p:ext uri="{BB962C8B-B14F-4D97-AF65-F5344CB8AC3E}">
        <p14:creationId xmlns:p14="http://schemas.microsoft.com/office/powerpoint/2010/main" val="3931492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7422" y="719237"/>
            <a:ext cx="8294911" cy="955551"/>
          </a:xfrm>
        </p:spPr>
        <p:txBody>
          <a:bodyPr>
            <a:normAutofit fontScale="90000"/>
          </a:bodyPr>
          <a:lstStyle/>
          <a:p>
            <a:pPr algn="just"/>
            <a:r>
              <a:rPr lang="es-MX" sz="4000" b="1" i="1" dirty="0">
                <a:solidFill>
                  <a:schemeClr val="tx1"/>
                </a:solidFill>
              </a:rPr>
              <a:t>Regidor C. José Rodríguez González</a:t>
            </a:r>
          </a:p>
        </p:txBody>
      </p:sp>
      <p:pic>
        <p:nvPicPr>
          <p:cNvPr id="6" name="Marcador de contenido 5"/>
          <p:cNvPicPr>
            <a:picLocks noGrp="1" noChangeAspect="1"/>
          </p:cNvPicPr>
          <p:nvPr>
            <p:ph idx="1"/>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556951" y="1847099"/>
            <a:ext cx="6796217" cy="4559390"/>
          </a:xfrm>
        </p:spPr>
      </p:pic>
      <p:sp>
        <p:nvSpPr>
          <p:cNvPr id="5" name="Marcador de número de diapositiva 4"/>
          <p:cNvSpPr>
            <a:spLocks noGrp="1"/>
          </p:cNvSpPr>
          <p:nvPr>
            <p:ph type="sldNum" sz="quarter" idx="12"/>
          </p:nvPr>
        </p:nvSpPr>
        <p:spPr/>
        <p:txBody>
          <a:bodyPr/>
          <a:lstStyle/>
          <a:p>
            <a:fld id="{049703E5-89BE-492A-9641-49AD5615B71A}" type="slidenum">
              <a:rPr lang="es-MX" smtClean="0"/>
              <a:t>8</a:t>
            </a:fld>
            <a:endParaRPr lang="es-MX"/>
          </a:p>
        </p:txBody>
      </p:sp>
    </p:spTree>
    <p:extLst>
      <p:ext uri="{BB962C8B-B14F-4D97-AF65-F5344CB8AC3E}">
        <p14:creationId xmlns:p14="http://schemas.microsoft.com/office/powerpoint/2010/main" val="3449987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1548" y="451510"/>
            <a:ext cx="9382539" cy="6406489"/>
          </a:xfrm>
        </p:spPr>
        <p:txBody>
          <a:bodyPr>
            <a:noAutofit/>
          </a:bodyPr>
          <a:lstStyle/>
          <a:p>
            <a:pPr marL="514338" indent="-514338" algn="ctr">
              <a:buFont typeface="+mj-lt"/>
              <a:buAutoNum type="arabicPeriod"/>
            </a:pPr>
            <a:r>
              <a:rPr lang="es-MX" sz="2000" b="1" dirty="0">
                <a:solidFill>
                  <a:schemeClr val="tx1"/>
                </a:solidFill>
                <a:latin typeface="Tahoma" panose="020B0604030504040204" pitchFamily="34" charset="0"/>
                <a:ea typeface="Tahoma" panose="020B0604030504040204" pitchFamily="34" charset="0"/>
                <a:cs typeface="Tahoma" panose="020B0604030504040204" pitchFamily="34" charset="0"/>
              </a:rPr>
              <a:t>INTRODUCCIÓN:</a:t>
            </a:r>
            <a:endParaRPr lang="es-MX" sz="14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s-MX" dirty="0">
                <a:latin typeface="Tahoma" panose="020B0604030504040204" pitchFamily="34" charset="0"/>
                <a:ea typeface="Tahoma" panose="020B0604030504040204" pitchFamily="34" charset="0"/>
                <a:cs typeface="Tahoma" panose="020B0604030504040204" pitchFamily="34" charset="0"/>
              </a:rPr>
              <a:t>	</a:t>
            </a:r>
          </a:p>
          <a:p>
            <a:pPr marL="0" indent="0" algn="just">
              <a:buNone/>
            </a:pPr>
            <a:r>
              <a:rPr lang="es-MX" dirty="0">
                <a:latin typeface="Tahoma" panose="020B0604030504040204" pitchFamily="34" charset="0"/>
                <a:ea typeface="Tahoma" panose="020B0604030504040204" pitchFamily="34" charset="0"/>
                <a:cs typeface="Tahoma" panose="020B0604030504040204" pitchFamily="34" charset="0"/>
              </a:rPr>
              <a:t>	El presente documento es a manera de informe: Principalmente a la ciudadanía, siendo ellos a quienes esta Representación Edilicia se debe. Así como a las compañeras y compañeros regidores, las dependencias, los organismos, unidades y demás autoridades que se tengan que dar por enterados por medio de la UT del municipio, para el ejercicio de sus propias actividades. </a:t>
            </a:r>
          </a:p>
          <a:p>
            <a:pPr marL="0" indent="0" algn="just">
              <a:buNone/>
            </a:pPr>
            <a:r>
              <a:rPr lang="es-MX" dirty="0">
                <a:latin typeface="Tahoma" panose="020B0604030504040204" pitchFamily="34" charset="0"/>
                <a:ea typeface="Tahoma" panose="020B0604030504040204" pitchFamily="34" charset="0"/>
                <a:cs typeface="Tahoma" panose="020B0604030504040204" pitchFamily="34" charset="0"/>
              </a:rPr>
              <a:t>	Por lo anteriormente mencionado, en el presente documento hago una síntesis de las actividades que he desarrollado desde el 01 de octubre del 2022 (dos mil veintidós), al 30 treinta de septiembre del 2023 dos mil veintitrés, por lo que las actividades se ordenarán en un orden cronológico, para facilitar la lectura de dicho informe.</a:t>
            </a:r>
          </a:p>
          <a:p>
            <a:pPr marL="0" indent="0" algn="just">
              <a:buNone/>
            </a:pPr>
            <a:r>
              <a:rPr lang="es-MX" dirty="0">
                <a:latin typeface="Tahoma" panose="020B0604030504040204" pitchFamily="34" charset="0"/>
                <a:ea typeface="Tahoma" panose="020B0604030504040204" pitchFamily="34" charset="0"/>
                <a:cs typeface="Tahoma" panose="020B0604030504040204" pitchFamily="34" charset="0"/>
              </a:rPr>
              <a:t>	Una vez descrito lo anterior, me resulta indispensable mencionar ante ustedes, las actividades, facultades y obligaciones de todo regidor. Ya que se encuentran estipuladas en la </a:t>
            </a:r>
            <a:r>
              <a:rPr lang="es-MX" b="1" dirty="0">
                <a:latin typeface="Tahoma" panose="020B0604030504040204" pitchFamily="34" charset="0"/>
                <a:ea typeface="Tahoma" panose="020B0604030504040204" pitchFamily="34" charset="0"/>
                <a:cs typeface="Tahoma" panose="020B0604030504040204" pitchFamily="34" charset="0"/>
              </a:rPr>
              <a:t>Ley del Gobierno y la Administración Pública del Gobierno de Jalisco y sus Municipios</a:t>
            </a:r>
            <a:r>
              <a:rPr lang="es-MX" dirty="0">
                <a:latin typeface="Tahoma" panose="020B0604030504040204" pitchFamily="34" charset="0"/>
                <a:ea typeface="Tahoma" panose="020B0604030504040204" pitchFamily="34" charset="0"/>
                <a:cs typeface="Tahoma" panose="020B0604030504040204" pitchFamily="34" charset="0"/>
              </a:rPr>
              <a:t>. Y como podemos observar en el TITULO TERCERO De las Autoridades Municipales, en su CAPITULO II De los Regidores, en su artículo 49. Dice: Son obligaciones de los Regidores: </a:t>
            </a:r>
            <a:r>
              <a:rPr lang="es-MX" b="1" dirty="0">
                <a:latin typeface="Tahoma" panose="020B0604030504040204" pitchFamily="34" charset="0"/>
                <a:ea typeface="Tahoma" panose="020B0604030504040204" pitchFamily="34" charset="0"/>
                <a:cs typeface="Tahoma" panose="020B0604030504040204" pitchFamily="34" charset="0"/>
              </a:rPr>
              <a:t>I.</a:t>
            </a:r>
            <a:r>
              <a:rPr lang="es-MX" dirty="0">
                <a:latin typeface="Tahoma" panose="020B0604030504040204" pitchFamily="34" charset="0"/>
                <a:ea typeface="Tahoma" panose="020B0604030504040204" pitchFamily="34" charset="0"/>
                <a:cs typeface="Tahoma" panose="020B0604030504040204" pitchFamily="34" charset="0"/>
              </a:rPr>
              <a:t> Rendir la protesta de ley y tomar posesión de su cargo; </a:t>
            </a:r>
            <a:r>
              <a:rPr lang="es-MX" b="1" dirty="0">
                <a:latin typeface="Tahoma" panose="020B0604030504040204" pitchFamily="34" charset="0"/>
                <a:ea typeface="Tahoma" panose="020B0604030504040204" pitchFamily="34" charset="0"/>
                <a:cs typeface="Tahoma" panose="020B0604030504040204" pitchFamily="34" charset="0"/>
              </a:rPr>
              <a:t>II. </a:t>
            </a:r>
            <a:r>
              <a:rPr lang="es-MX" dirty="0">
                <a:latin typeface="Tahoma" panose="020B0604030504040204" pitchFamily="34" charset="0"/>
                <a:ea typeface="Tahoma" panose="020B0604030504040204" pitchFamily="34" charset="0"/>
                <a:cs typeface="Tahoma" panose="020B0604030504040204" pitchFamily="34" charset="0"/>
              </a:rPr>
              <a:t>Asistir puntualmente y permanecer en las sesiones del Ayuntamiento y a las reuniones de las comisiones edilicias de las que forme parte; </a:t>
            </a:r>
            <a:r>
              <a:rPr lang="es-MX" b="1" dirty="0">
                <a:latin typeface="Tahoma" panose="020B0604030504040204" pitchFamily="34" charset="0"/>
                <a:ea typeface="Tahoma" panose="020B0604030504040204" pitchFamily="34" charset="0"/>
                <a:cs typeface="Tahoma" panose="020B0604030504040204" pitchFamily="34" charset="0"/>
              </a:rPr>
              <a:t>III. </a:t>
            </a:r>
            <a:r>
              <a:rPr lang="es-MX" dirty="0">
                <a:latin typeface="Tahoma" panose="020B0604030504040204" pitchFamily="34" charset="0"/>
                <a:ea typeface="Tahoma" panose="020B0604030504040204" pitchFamily="34" charset="0"/>
                <a:cs typeface="Tahoma" panose="020B0604030504040204" pitchFamily="34" charset="0"/>
              </a:rPr>
              <a:t>Acatar las decisiones del Ayuntamiento; IV. Informar al Ayuntamiento y a la sociedad de sus actividades, a través de la forma y mecanismos que establezcan los ordenamientos municipales; </a:t>
            </a:r>
            <a:endParaRPr lang="es-MX" sz="800" dirty="0"/>
          </a:p>
        </p:txBody>
      </p:sp>
      <p:sp>
        <p:nvSpPr>
          <p:cNvPr id="4" name="Marcador de número de diapositiva 3"/>
          <p:cNvSpPr>
            <a:spLocks noGrp="1"/>
          </p:cNvSpPr>
          <p:nvPr>
            <p:ph type="sldNum" sz="quarter" idx="12"/>
          </p:nvPr>
        </p:nvSpPr>
        <p:spPr/>
        <p:txBody>
          <a:bodyPr/>
          <a:lstStyle/>
          <a:p>
            <a:fld id="{049703E5-89BE-492A-9641-49AD5615B71A}" type="slidenum">
              <a:rPr lang="es-MX" smtClean="0"/>
              <a:t>9</a:t>
            </a:fld>
            <a:endParaRPr lang="es-MX"/>
          </a:p>
        </p:txBody>
      </p:sp>
    </p:spTree>
    <p:extLst>
      <p:ext uri="{BB962C8B-B14F-4D97-AF65-F5344CB8AC3E}">
        <p14:creationId xmlns:p14="http://schemas.microsoft.com/office/powerpoint/2010/main" val="2708514449"/>
      </p:ext>
    </p:extLst>
  </p:cSld>
  <p:clrMapOvr>
    <a:masterClrMapping/>
  </p:clrMapOvr>
</p:sld>
</file>

<file path=ppt/theme/theme1.xml><?xml version="1.0" encoding="utf-8"?>
<a:theme xmlns:a="http://schemas.openxmlformats.org/drawingml/2006/main" name="Faceta">
  <a:themeElements>
    <a:clrScheme name="Personalizado 21">
      <a:dk1>
        <a:sysClr val="windowText" lastClr="000000"/>
      </a:dk1>
      <a:lt1>
        <a:sysClr val="window" lastClr="FFFFFF"/>
      </a:lt1>
      <a:dk2>
        <a:srgbClr val="000000"/>
      </a:dk2>
      <a:lt2>
        <a:srgbClr val="AF8C13"/>
      </a:lt2>
      <a:accent1>
        <a:srgbClr val="960000"/>
      </a:accent1>
      <a:accent2>
        <a:srgbClr val="960000"/>
      </a:accent2>
      <a:accent3>
        <a:srgbClr val="932313"/>
      </a:accent3>
      <a:accent4>
        <a:srgbClr val="932313"/>
      </a:accent4>
      <a:accent5>
        <a:srgbClr val="960000"/>
      </a:accent5>
      <a:accent6>
        <a:srgbClr val="932313"/>
      </a:accent6>
      <a:hlink>
        <a:srgbClr val="960000"/>
      </a:hlink>
      <a:folHlink>
        <a:srgbClr val="96000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3922</TotalTime>
  <Words>7651</Words>
  <Application>Microsoft Office PowerPoint</Application>
  <PresentationFormat>Panorámica</PresentationFormat>
  <Paragraphs>314</Paragraphs>
  <Slides>65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65</vt:i4>
      </vt:variant>
    </vt:vector>
  </HeadingPairs>
  <TitlesOfParts>
    <vt:vector size="71" baseType="lpstr">
      <vt:lpstr>Arial</vt:lpstr>
      <vt:lpstr>Calibri</vt:lpstr>
      <vt:lpstr>Tahoma</vt:lpstr>
      <vt:lpstr>Trebuchet MS</vt:lpstr>
      <vt:lpstr>Wingdings 3</vt:lpstr>
      <vt:lpstr>Faceta</vt:lpstr>
      <vt:lpstr>INFORME DE ACTIVIDADES 2022-2023</vt:lpstr>
      <vt:lpstr>SEGUNDO INFORME DE ACTIVIDADES DE LA ADMINISTRACIÓN PÚBLICA MUNICIPAL DE PUERTO VALLARTA, JALISCO PARA EL PERIODO 2021-2024.   REGIDOR C. JOSÉ RODRIGUEZ GONZALEZ.   EN MI CARÁCTER DE REGIDOR Y COMO PRESIDENTE  DE LAS COMISIONES EDILICIAS PERMANENTES DE ORDENAMIENTO TERRITORIAL, INSPECCIÓN Y AGUA.</vt:lpstr>
      <vt:lpstr>EDILES INTEGRANTES DE LA COMISIÓN DE AGUA:</vt:lpstr>
      <vt:lpstr>INTEGRANTES COMISIÓN DE ORDENAMIENTO TERRITORIAL:</vt:lpstr>
      <vt:lpstr>Presentación de PowerPoint</vt:lpstr>
      <vt:lpstr>EDILES INTEGRANTES DE LA COMISIÓN DE INSPECCIÓN:</vt:lpstr>
      <vt:lpstr>Presentación de PowerPoint</vt:lpstr>
      <vt:lpstr>Regidor C. José Rodríguez González</vt:lpstr>
      <vt:lpstr>Presentación de PowerPoint</vt:lpstr>
      <vt:lpstr>Presentación de PowerPoint</vt:lpstr>
      <vt:lpstr>Presentación de PowerPoint</vt:lpstr>
      <vt:lpstr>EN TODAS LAS SESIONES, ORDINARIAS COMO EXTRAORDINARIAS, TANTO DE AYUNTAMIENTO, COMO DE LAS COMISIONES, ESTA REPRESENTACIÓN EDILICIA; ASISTIO Y VOTO CON SENTIDO DE CONGURENCIA, EN CADA 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COMISIÓN EDILICIA PERMANENTE DE  ORDENAMIENTO TERRITORIAL: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4.- COMISIÓN EDILICIA PERMANENTE DE AGUA:</vt:lpstr>
      <vt:lpstr>Presentación de PowerPoint</vt:lpstr>
      <vt:lpstr>Sesión Ordinaria de la Comisión Edilicia Permanente de Agua.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COMISIÓN EDILICIA PERMANENTE DE INSPECCIÓN.</vt:lpstr>
      <vt:lpstr>Presentación de PowerPoint</vt:lpstr>
      <vt:lpstr>Sesión ordinaria de la Comisión de Inspección.</vt:lpstr>
      <vt:lpstr>Presentación de PowerPoint</vt:lpstr>
      <vt:lpstr>Presentación de PowerPoint</vt:lpstr>
      <vt:lpstr>6.- SOCIAL, COMUNITARIO Y CERCANIA CON LA CIUDADANIA:</vt:lpstr>
      <vt:lpstr>Presentación de PowerPoint</vt:lpstr>
      <vt:lpstr>NO VAMOS A PERMITIR QUE SIGAN PASANDO POLITICOS PROMETIENDO Y NO HACIENDO, DIMOS NUESTRA PALABRA Y AHORA DEMOSTRAMOS CON HECHOS.</vt:lpstr>
      <vt:lpstr>Presentación de PowerPoint</vt:lpstr>
      <vt:lpstr>Mi compromiso es hacia con todas y todos los Vallartenses, vamos a seguir trabajando en beneficio de nuestro puerto, queremos que las cosas estén cada vez mejor, no debemos olvidar que nuestra Ciudad es un destino turístico nacional e internacional por lo que debemos tener calles, avenidas, parques, luminarias, servicios públicos de la mejor manera posible. </vt:lpstr>
      <vt:lpstr>Todas las semanas atiendo a ciudadanas y ciudadanos, algunas veces se dirigen a mi oficina, otras veces yo los visito en sus colonias, casa por casa pero siempre quiero que sepan que tendrán las puertas abiertas, que cuentan con un amigo y que estoy para ayudarles.</vt:lpstr>
      <vt:lpstr>Presentación de PowerPoint</vt:lpstr>
      <vt:lpstr> Siempre he pensado que la mejor forma de agradecerle a las y los ciudadanos la confianza brindada, es entregándonos en agenda, tiempo y corazón al pueblo de Puerto Vallarta, Jalisco.</vt:lpstr>
      <vt:lpstr> Dentro de mis actividades diarias me he encontrado con gente realmente valiosa, gente que lucha por un mejor mañana, gente que lo deja todo día a día, siendo realista me han contagiado de ese espíritu de lucha y por ello les agradezco compartiendo todo lo que puedo con ellos.</vt:lpstr>
      <vt:lpstr>Presentación de PowerPoint</vt:lpstr>
      <vt:lpstr>Servir, ayudar a quienes más lo necesitan, no olvidarnos del para y por qué estamos aquí. Eso es lo que me mantiene con energía todos los días, por esto es por lo que trabajo hasta altas horas de la noche. Sin horario, sin descanso, sin pretextos, luchando y caminando por todo nuestro Puerto Vallarta.</vt:lpstr>
      <vt:lpstr>Las y los ciudadanos, deben darse por enterados que tienen a un aliado, que estoy cercano, pertenezco y soy parte de la forma en como se vive en su día a día, por eso no me he olvidado de donde vengo, por eso vuelvo, por eso estoy visitándolos, porque no me voy a cansar de recorrer cada colonia de nuestro Puerto Vallarta.</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VICKY</dc:creator>
  <cp:lastModifiedBy>Regi027</cp:lastModifiedBy>
  <cp:revision>194</cp:revision>
  <cp:lastPrinted>2023-10-05T20:41:57Z</cp:lastPrinted>
  <dcterms:created xsi:type="dcterms:W3CDTF">2022-09-27T16:40:52Z</dcterms:created>
  <dcterms:modified xsi:type="dcterms:W3CDTF">2023-10-09T21:13:15Z</dcterms:modified>
</cp:coreProperties>
</file>